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4.wmf"/><Relationship Id="rId1"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65.TIF" TargetMode="Externa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65.TIF" TargetMode="External"/><Relationship Id="rId2" Type="http://schemas.openxmlformats.org/officeDocument/2006/relationships/image" Target="../media/image6.png"/><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A65.TIF" TargetMode="External"/><Relationship Id="rId3" Type="http://schemas.openxmlformats.org/officeDocument/2006/relationships/image" Target="../media/image6.png"/><Relationship Id="rId2" Type="http://schemas.openxmlformats.org/officeDocument/2006/relationships/image" Target="file:///C:\Documents and Settings\Administrator\&#26700;&#38754;\&#27743;&#35199;&#29289;&#29702;(JK)\A66.TIF" TargetMode="Externa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xml"/><Relationship Id="rId7" Type="http://schemas.openxmlformats.org/officeDocument/2006/relationships/slide" Target="slide22.xml"/><Relationship Id="rId6" Type="http://schemas.openxmlformats.org/officeDocument/2006/relationships/slide" Target="slide11.xml"/><Relationship Id="rId5" Type="http://schemas.openxmlformats.org/officeDocument/2006/relationships/tags" Target="../tags/tag3.xml"/><Relationship Id="rId4" Type="http://schemas.openxmlformats.org/officeDocument/2006/relationships/slide" Target="slide3.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67.TIF" TargetMode="Externa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7.xml"/><Relationship Id="rId4" Type="http://schemas.openxmlformats.org/officeDocument/2006/relationships/image" Target="../media/image10.wmf"/><Relationship Id="rId3" Type="http://schemas.openxmlformats.org/officeDocument/2006/relationships/oleObject" Target="../embeddings/oleObject3.bin"/><Relationship Id="rId2" Type="http://schemas.openxmlformats.org/officeDocument/2006/relationships/image" Target="../media/image9.wmf"/><Relationship Id="rId1" Type="http://schemas.openxmlformats.org/officeDocument/2006/relationships/oleObject" Target="../embeddings/oleObject2.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7.xml"/><Relationship Id="rId4" Type="http://schemas.openxmlformats.org/officeDocument/2006/relationships/image" Target="../media/image12.wmf"/><Relationship Id="rId3" Type="http://schemas.openxmlformats.org/officeDocument/2006/relationships/oleObject" Target="../embeddings/oleObject5.bin"/><Relationship Id="rId2" Type="http://schemas.openxmlformats.org/officeDocument/2006/relationships/image" Target="../media/image11.wmf"/><Relationship Id="rId1" Type="http://schemas.openxmlformats.org/officeDocument/2006/relationships/oleObject" Target="../embeddings/oleObject4.bin"/></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Documents and Settings\Administrator\&#26700;&#38754;\&#27743;&#35199;&#29289;&#29702;(JK)\A1.TIF" TargetMode="External"/><Relationship Id="rId3" Type="http://schemas.openxmlformats.org/officeDocument/2006/relationships/image" Target="../media/image14.png"/><Relationship Id="rId2" Type="http://schemas.openxmlformats.org/officeDocument/2006/relationships/image" Target="file:///C:\Documents and Settings\Administrator\&#26700;&#38754;\&#27743;&#35199;&#29289;&#29702;(JK)\A68.TIF" TargetMode="Externa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69.TIF" TargetMode="External"/><Relationship Id="rId2" Type="http://schemas.openxmlformats.org/officeDocument/2006/relationships/image" Target="../media/image15.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69.TIF" TargetMode="External"/><Relationship Id="rId2" Type="http://schemas.openxmlformats.org/officeDocument/2006/relationships/image" Target="../media/image15.png"/><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2.tiff"/><Relationship Id="rId4" Type="http://schemas.openxmlformats.org/officeDocument/2006/relationships/image" Target="../media/image3.png"/><Relationship Id="rId3" Type="http://schemas.openxmlformats.org/officeDocument/2006/relationships/image" Target="file:///C:\Documents and Settings\Administrator\&#26700;&#38754;\&#27743;&#35199;&#29289;&#29702;(JK)\A64.TIF" TargetMode="External"/><Relationship Id="rId2" Type="http://schemas.openxmlformats.org/officeDocument/2006/relationships/image" Target="../media/image2.png"/><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5.tiff"/></Relationships>
</file>

<file path=ppt/slides/_rels/slide32.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7.xml"/><Relationship Id="rId2" Type="http://schemas.openxmlformats.org/officeDocument/2006/relationships/image" Target="../media/image17.wmf"/><Relationship Id="rId1" Type="http://schemas.openxmlformats.org/officeDocument/2006/relationships/oleObject" Target="../embeddings/oleObject6.bin"/></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71.TIF" TargetMode="External"/><Relationship Id="rId1"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tif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Administrator\&#26700;&#38754;\&#27743;&#35199;&#29289;&#29702;(JK)\A72A.TIF" TargetMode="Externa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7743;&#35199;&#29289;&#29702;(JK)\A189.TIF" TargetMode="External"/><Relationship Id="rId2" Type="http://schemas.openxmlformats.org/officeDocument/2006/relationships/image" Target="../media/image20.png"/><Relationship Id="rId1" Type="http://schemas.openxmlformats.org/officeDocument/2006/relationships/image" Target="../media/image5.tif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file:///C:\Documents and Settings\Administrator\&#26700;&#38754;\&#27743;&#35199;&#29289;&#29702;(JK)\A189.TIF" TargetMode="External"/><Relationship Id="rId5" Type="http://schemas.openxmlformats.org/officeDocument/2006/relationships/image" Target="../media/image20.png"/><Relationship Id="rId4" Type="http://schemas.openxmlformats.org/officeDocument/2006/relationships/image" Target="file:///C:\Documents and Settings\Administrator\&#26700;&#38754;\&#27743;&#35199;&#29289;&#29702;(JK)\A2.TIF" TargetMode="External"/><Relationship Id="rId3" Type="http://schemas.openxmlformats.org/officeDocument/2006/relationships/image" Target="../media/image21.png"/><Relationship Id="rId2" Type="http://schemas.openxmlformats.org/officeDocument/2006/relationships/image" Target="file:///C:\Documents and Settings\Administrator\&#26700;&#38754;\&#27743;&#35199;&#29289;&#29702;(JK)\A1.TIF" TargetMode="External"/><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991485" y="1879600"/>
            <a:ext cx="6160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14</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  欧姆定律</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2" name="矩形 1"/>
          <p:cNvSpPr/>
          <p:nvPr/>
        </p:nvSpPr>
        <p:spPr>
          <a:xfrm>
            <a:off x="1607820" y="3408680"/>
            <a:ext cx="921067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探究电流与电压、电阻的关系</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876935" y="1647190"/>
            <a:ext cx="10299700" cy="3969385"/>
          </a:xfrm>
          <a:prstGeom prst="rect">
            <a:avLst/>
          </a:prstGeom>
          <a:noFill/>
          <a:ln w="9525">
            <a:noFill/>
          </a:ln>
        </p:spPr>
        <p:txBody>
          <a:bodyPr wrap="square">
            <a:spAutoFit/>
          </a:bodyPr>
          <a:p>
            <a:pPr indent="0" fontAlgn="auto">
              <a:lnSpc>
                <a:spcPct val="150000"/>
              </a:lnSpc>
            </a:pPr>
            <a:r>
              <a:rPr 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solidFill>
                  <a:schemeClr val="tx1"/>
                </a:solidFill>
                <a:latin typeface="黑体" panose="02010609060101010101" pitchFamily="49" charset="-122"/>
                <a:ea typeface="黑体" panose="02010609060101010101" pitchFamily="49" charset="-122"/>
                <a:cs typeface="Times New Roman" panose="02020603050405020304" pitchFamily="18" charset="0"/>
                <a:sym typeface="+mn-ea"/>
              </a:rPr>
              <a:t>根据电压表有无示数判断故障具体位置</a:t>
            </a:r>
            <a:r>
              <a:rPr lang="zh-CN" sz="240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①</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电压表有示数：说明与电压表并联的部分电路出现断</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路或从电压表两接线柱到电源两极间的电路为通路．</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②</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电压表无示数：说明与电压表并联的部分电路被短路或从电压表两接线柱到电源两极间的电路某处断</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路．注：实验探究题中必须答出具体故障类型和具体故障位置．如小灯泡断路或小灯泡短路．</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7745" y="1668780"/>
            <a:ext cx="9726930" cy="452310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滑动变阻器的作用及连接</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改变定值电阻两端的</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电压</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[2015.25</a:t>
            </a:r>
            <a:r>
              <a:rPr lang="zh-CN" sz="2400">
                <a:cs typeface="仿宋_GB2312" charset="0"/>
              </a:rPr>
              <a:t>【制定计划与设计实验】</a:t>
            </a:r>
            <a:r>
              <a:rPr lang="en-US" sz="2400">
                <a:latin typeface="Times New Roman" panose="02020603050405020304" pitchFamily="18" charset="0"/>
                <a:cs typeface="仿宋_GB2312" charset="0"/>
              </a:rPr>
              <a:t>(2)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滑动变阻器应按照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一上一下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的原则接入电路</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滑动变阻器规格的选取要求</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电路中的最大电流</a:t>
            </a:r>
            <a:r>
              <a:rPr lang="en-US" sz="2400" i="1">
                <a:latin typeface="Times New Roman" panose="02020603050405020304" pitchFamily="18" charset="0"/>
                <a:cs typeface="Times New Roman" panose="02020603050405020304" pitchFamily="18" charset="0"/>
              </a:rPr>
              <a:t>I</a:t>
            </a:r>
            <a:r>
              <a:rPr lang="en-US" sz="2400" baseline="-25000">
                <a:latin typeface="Times New Roman" panose="02020603050405020304" pitchFamily="18" charset="0"/>
                <a:cs typeface="Times New Roman" panose="02020603050405020304" pitchFamily="18" charset="0"/>
              </a:rPr>
              <a:t>max</a:t>
            </a:r>
            <a:r>
              <a:rPr lang="zh-CN" sz="2400">
                <a:ea typeface="宋体" panose="02010600030101010101" pitchFamily="2" charset="-122"/>
              </a:rPr>
              <a:t>小于或等于滑</a:t>
            </a:r>
            <a:r>
              <a:rPr lang="zh-CN" sz="2400">
                <a:latin typeface="Times New Roman" panose="02020603050405020304" pitchFamily="18" charset="0"/>
                <a:ea typeface="宋体" panose="02010600030101010101" pitchFamily="2" charset="-122"/>
              </a:rPr>
              <a:t>动变阻器允许通过的最大电流</a:t>
            </a:r>
            <a:endParaRPr lang="zh-CN" altLang="en-US" sz="2400"/>
          </a:p>
        </p:txBody>
      </p:sp>
      <p:grpSp>
        <p:nvGrpSpPr>
          <p:cNvPr id="8" name="组合 7"/>
          <p:cNvGrpSpPr/>
          <p:nvPr/>
        </p:nvGrpSpPr>
        <p:grpSpPr>
          <a:xfrm>
            <a:off x="1109345" y="921385"/>
            <a:ext cx="9034780" cy="737235"/>
            <a:chOff x="894" y="2969"/>
            <a:chExt cx="14228" cy="1161"/>
          </a:xfrm>
        </p:grpSpPr>
        <p:sp>
          <p:nvSpPr>
            <p:cNvPr id="20481" name="文本框 4"/>
            <p:cNvSpPr txBox="1"/>
            <p:nvPr/>
          </p:nvSpPr>
          <p:spPr>
            <a:xfrm>
              <a:off x="3894" y="2969"/>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探究电流与电压的关系</a:t>
              </a:r>
              <a:r>
                <a:rPr sz="2400" dirty="0">
                  <a:latin typeface="Times New Roman" panose="02020603050405020304" pitchFamily="18" charset="0"/>
                  <a:ea typeface="宋体" panose="02010600030101010101" pitchFamily="2" charset="-122"/>
                  <a:cs typeface="Times New Roman" panose="02020603050405020304" pitchFamily="18" charset="0"/>
                </a:rPr>
                <a:t>[2018.25(二)、2015.25]</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一</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9078595" y="246062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8475" y="730250"/>
            <a:ext cx="1106995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当电压表的示数最小时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滑动变阻器两端电压最大为</a:t>
            </a:r>
            <a:r>
              <a:rPr lang="en-US" sz="2400" i="1">
                <a:latin typeface="Times New Roman" panose="02020603050405020304" pitchFamily="18" charset="0"/>
                <a:cs typeface="Times New Roman" panose="02020603050405020304" pitchFamily="18" charset="0"/>
              </a:rPr>
              <a:t>U</a:t>
            </a:r>
            <a:r>
              <a:rPr lang="zh-CN" sz="2400" baseline="-25000">
                <a:ea typeface="宋体" panose="02010600030101010101" pitchFamily="2" charset="-122"/>
              </a:rPr>
              <a:t>源</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i="1" baseline="-25000">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min</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此时滑动变阻器接入电路的电阻</a:t>
            </a:r>
            <a:r>
              <a:rPr lang="en-US" sz="2400" i="1">
                <a:latin typeface="Times New Roman" panose="02020603050405020304" pitchFamily="18" charset="0"/>
                <a:cs typeface="Times New Roman" panose="02020603050405020304" pitchFamily="18" charset="0"/>
              </a:rPr>
              <a:t>R</a:t>
            </a:r>
            <a:r>
              <a:rPr lang="zh-CN" sz="2400" baseline="-25000">
                <a:ea typeface="宋体" panose="02010600030101010101" pitchFamily="2" charset="-122"/>
              </a:rPr>
              <a:t>滑</a:t>
            </a:r>
            <a:r>
              <a:rPr lang="zh-CN" sz="2400">
                <a:ea typeface="宋体" panose="02010600030101010101" pitchFamily="2" charset="-122"/>
              </a:rPr>
              <a:t>＝</a:t>
            </a:r>
            <a:r>
              <a:rPr lang="en-US" sz="2400">
                <a:latin typeface="宋体" panose="02010600030101010101" pitchFamily="2" charset="-122"/>
              </a:rPr>
              <a:t>         </a:t>
            </a:r>
            <a:r>
              <a:rPr lang="en-US" sz="2400" i="1">
                <a:latin typeface="Times New Roman" panose="02020603050405020304" pitchFamily="18" charset="0"/>
                <a:cs typeface="Times New Roman" panose="02020603050405020304" pitchFamily="18" charset="0"/>
              </a:rPr>
              <a:t>R</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因此滑动变阻器的最大阻值大于或等于</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仿宋_GB2312" charset="0"/>
              </a:rPr>
              <a:t>[2015.25</a:t>
            </a:r>
            <a:r>
              <a:rPr lang="zh-CN" sz="2400">
                <a:cs typeface="仿宋_GB2312" charset="0"/>
              </a:rPr>
              <a:t>【进行实验与收集证据】</a:t>
            </a:r>
            <a:r>
              <a:rPr lang="en-US" sz="2400">
                <a:latin typeface="Times New Roman" panose="02020603050405020304" pitchFamily="18" charset="0"/>
                <a:cs typeface="仿宋_GB2312" charset="0"/>
              </a:rPr>
              <a:t>(2)]</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a:t>
            </a:r>
            <a:r>
              <a:rPr lang="zh-CN" sz="2400">
                <a:latin typeface="Times New Roman" panose="02020603050405020304" pitchFamily="18" charset="0"/>
                <a:ea typeface="宋体" panose="02010600030101010101" pitchFamily="2" charset="-122"/>
              </a:rPr>
              <a:t>，改变定值电阻两端的电压，观察电流表示数</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滑片移动方向的判断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根据串联分压原理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若要增大定值电阻两端的电压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滑动变阻器滑片应向阻值变</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的方向移动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即连接的</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上</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下</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接线柱的方向</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更换阻值不同的电阻多次测量的目的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减小偶然性对实验结果的影响</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使实验结论具有普遍性</a:t>
            </a:r>
            <a:r>
              <a:rPr lang="en-US" sz="2400">
                <a:latin typeface="Times New Roman" panose="02020603050405020304" pitchFamily="18" charset="0"/>
                <a:ea typeface="宋体" panose="02010600030101010101" pitchFamily="2" charset="-122"/>
              </a:rPr>
              <a:t>)</a:t>
            </a:r>
            <a:endParaRPr lang="zh-CN" altLang="en-US" sz="2400"/>
          </a:p>
        </p:txBody>
      </p:sp>
      <p:graphicFrame>
        <p:nvGraphicFramePr>
          <p:cNvPr id="2" name="对象 1">
            <a:hlinkClick r:id="" action="ppaction://ole?verb="/>
          </p:cNvPr>
          <p:cNvGraphicFramePr>
            <a:graphicFrameLocks noChangeAspect="1"/>
          </p:cNvGraphicFramePr>
          <p:nvPr/>
        </p:nvGraphicFramePr>
        <p:xfrm>
          <a:off x="3709035" y="1254125"/>
          <a:ext cx="1315720" cy="780415"/>
        </p:xfrm>
        <a:graphic>
          <a:graphicData uri="http://schemas.openxmlformats.org/presentationml/2006/ole">
            <mc:AlternateContent xmlns:mc="http://schemas.openxmlformats.org/markup-compatibility/2006">
              <mc:Choice xmlns:v="urn:schemas-microsoft-com:vml" Requires="v">
                <p:oleObj spid="_x0000_s10241" name="" r:id="rId1" imgW="749300" imgH="444500" progId="Equation.DSMT4">
                  <p:embed/>
                </p:oleObj>
              </mc:Choice>
              <mc:Fallback>
                <p:oleObj name="" r:id="rId1" imgW="749300" imgH="444500" progId="Equation.DSMT4">
                  <p:embed/>
                  <p:pic>
                    <p:nvPicPr>
                      <p:cNvPr id="0" name="图片 10240"/>
                      <p:cNvPicPr/>
                      <p:nvPr/>
                    </p:nvPicPr>
                    <p:blipFill>
                      <a:blip r:embed="rId2"/>
                      <a:stretch>
                        <a:fillRect/>
                      </a:stretch>
                    </p:blipFill>
                    <p:spPr>
                      <a:xfrm>
                        <a:off x="3709035" y="1254125"/>
                        <a:ext cx="1315720" cy="780415"/>
                      </a:xfrm>
                      <a:prstGeom prst="rect">
                        <a:avLst/>
                      </a:prstGeom>
                    </p:spPr>
                  </p:pic>
                </p:oleObj>
              </mc:Fallback>
            </mc:AlternateContent>
          </a:graphicData>
        </a:graphic>
      </p:graphicFrame>
      <p:sp>
        <p:nvSpPr>
          <p:cNvPr id="3" name="文本框 2"/>
          <p:cNvSpPr txBox="1"/>
          <p:nvPr/>
        </p:nvSpPr>
        <p:spPr>
          <a:xfrm>
            <a:off x="4070350" y="2486025"/>
            <a:ext cx="21018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定值电阻阻值</a:t>
            </a:r>
            <a:endParaRPr lang="zh-CN" altLang="en-US" sz="2400" b="0">
              <a:solidFill>
                <a:srgbClr val="FF0000"/>
              </a:solidFill>
              <a:ea typeface="宋体" panose="02010600030101010101" pitchFamily="2" charset="-122"/>
            </a:endParaRPr>
          </a:p>
        </p:txBody>
      </p:sp>
      <p:sp>
        <p:nvSpPr>
          <p:cNvPr id="4" name="文本框 3"/>
          <p:cNvSpPr txBox="1"/>
          <p:nvPr/>
        </p:nvSpPr>
        <p:spPr>
          <a:xfrm>
            <a:off x="3751580" y="4163695"/>
            <a:ext cx="5448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sz="2400" b="0">
              <a:solidFill>
                <a:srgbClr val="FF0000"/>
              </a:solidFill>
              <a:ea typeface="宋体" panose="02010600030101010101" pitchFamily="2" charset="-122"/>
            </a:endParaRPr>
          </a:p>
        </p:txBody>
      </p:sp>
      <p:sp>
        <p:nvSpPr>
          <p:cNvPr id="5" name="文本框 4"/>
          <p:cNvSpPr txBox="1"/>
          <p:nvPr/>
        </p:nvSpPr>
        <p:spPr>
          <a:xfrm>
            <a:off x="7567930" y="4125595"/>
            <a:ext cx="5181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下</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8045" y="734695"/>
            <a:ext cx="1098994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实验表格设计及数据记录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注意：物理量包含电流、电压；至少</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组数据</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[2018.25(</a:t>
            </a:r>
            <a:r>
              <a:rPr lang="zh-CN" sz="2400">
                <a:cs typeface="仿宋_GB2312" charset="0"/>
              </a:rPr>
              <a:t>二</a:t>
            </a:r>
            <a:r>
              <a:rPr lang="en-US" sz="2400">
                <a:latin typeface="Times New Roman" panose="02020603050405020304" pitchFamily="18" charset="0"/>
                <a:cs typeface="仿宋_GB2312" charset="0"/>
              </a:rPr>
              <a:t>)</a:t>
            </a:r>
            <a:r>
              <a:rPr lang="zh-CN" sz="2400">
                <a:cs typeface="仿宋_GB2312" charset="0"/>
              </a:rPr>
              <a:t>表一</a:t>
            </a:r>
            <a:r>
              <a:rPr lang="en-US" sz="2400">
                <a:latin typeface="Times New Roman" panose="02020603050405020304" pitchFamily="18" charset="0"/>
                <a:cs typeface="仿宋_GB2312" charset="0"/>
              </a:rPr>
              <a:t>]</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根据表格数据描绘</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先根据数据描点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然后将各点用光滑曲线连接</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根据表格数据或实验图像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总结实验结论</a:t>
            </a:r>
            <a:r>
              <a:rPr lang="en-US" sz="2400">
                <a:latin typeface="Times New Roman" panose="02020603050405020304" pitchFamily="18" charset="0"/>
                <a:cs typeface="仿宋_GB2312" charset="0"/>
              </a:rPr>
              <a:t>[2015.25</a:t>
            </a:r>
            <a:r>
              <a:rPr lang="zh-CN" sz="2400">
                <a:cs typeface="仿宋_GB2312" charset="0"/>
              </a:rPr>
              <a:t>【实验结论】</a:t>
            </a:r>
            <a:r>
              <a:rPr lang="en-US" sz="2400">
                <a:latin typeface="Times New Roman" panose="02020603050405020304" pitchFamily="18" charset="0"/>
                <a:cs typeface="仿宋_GB2312" charset="0"/>
              </a:rPr>
              <a:t>]</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计算电阻阻值</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实验评估和反思</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从控制变量法的要求角度评估：实验操作和结论是否保持电阻不变</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从实验简便性角度评估：是否更方便进行多次测量</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4990" y="709295"/>
            <a:ext cx="1094486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从实验电路角度评估：得出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电阻一定时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电流随电压的增大而减小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将电压表并联在了滑动变阻器两端</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将定值电阻换成小灯泡后不能得出正确结论的原因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小灯泡灯丝电阻随温度的升高而增大或灯丝电阻受温度影响</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实验改进</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若电压表示数不能降低到某一数值：可通过减小电源电压、串联一个电阻或换用最大阻值更大的滑动变阻器来实现</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若滑动变阻器损坏或不用滑动变阻器也可改变定值电阻两端电压的方法：改变电源电压进行多次测量 </a:t>
            </a:r>
            <a:r>
              <a:rPr lang="en-US" sz="2400">
                <a:latin typeface="Times New Roman" panose="02020603050405020304" pitchFamily="18" charset="0"/>
                <a:cs typeface="仿宋_GB2312" charset="0"/>
              </a:rPr>
              <a:t>[2015.25</a:t>
            </a:r>
            <a:r>
              <a:rPr lang="zh-CN" sz="2400">
                <a:cs typeface="仿宋_GB2312" charset="0"/>
              </a:rPr>
              <a:t>【制定计划与设计实验】</a:t>
            </a:r>
            <a:r>
              <a:rPr lang="en-US" sz="2400">
                <a:latin typeface="Times New Roman" panose="02020603050405020304" pitchFamily="18" charset="0"/>
                <a:cs typeface="仿宋_GB2312" charset="0"/>
              </a:rPr>
              <a:t>(2)</a:t>
            </a:r>
            <a:r>
              <a:rPr lang="zh-CN" sz="2400">
                <a:cs typeface="仿宋_GB2312" charset="0"/>
              </a:rPr>
              <a:t>第</a:t>
            </a:r>
            <a:r>
              <a:rPr lang="en-US" sz="2400">
                <a:latin typeface="Times New Roman" panose="02020603050405020304" pitchFamily="18" charset="0"/>
                <a:cs typeface="仿宋_GB2312" charset="0"/>
              </a:rPr>
              <a:t>3</a:t>
            </a:r>
            <a:r>
              <a:rPr lang="zh-CN" sz="2400">
                <a:cs typeface="仿宋_GB2312" charset="0"/>
              </a:rPr>
              <a:t>空</a:t>
            </a:r>
            <a:r>
              <a:rPr lang="en-US" sz="2400">
                <a:latin typeface="Times New Roman" panose="02020603050405020304" pitchFamily="18" charset="0"/>
                <a:cs typeface="仿宋_GB2312" charset="0"/>
              </a:rPr>
              <a:t>]</a:t>
            </a:r>
            <a:r>
              <a:rPr lang="zh-CN" sz="2400">
                <a:ea typeface="黑体" panose="02010609060101010101" pitchFamily="49" charset="-122"/>
              </a:rPr>
              <a:t>实验结论：</a:t>
            </a:r>
            <a:r>
              <a:rPr lang="zh-CN" sz="2400">
                <a:ea typeface="宋体" panose="02010600030101010101" pitchFamily="2" charset="-122"/>
              </a:rPr>
              <a:t>电阻一定时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通过导体的电流与导体两端的电压成</a:t>
            </a:r>
            <a:r>
              <a:rPr lang="en-US" sz="2400">
                <a:latin typeface="Times New Roman" panose="02020603050405020304" pitchFamily="18" charset="0"/>
                <a:ea typeface="宋体" panose="02010600030101010101" pitchFamily="2" charset="-122"/>
              </a:rPr>
              <a:t> ________.</a:t>
            </a:r>
            <a:endParaRPr lang="zh-CN" altLang="en-US" sz="2400"/>
          </a:p>
        </p:txBody>
      </p:sp>
      <p:sp>
        <p:nvSpPr>
          <p:cNvPr id="2" name="文本框 1"/>
          <p:cNvSpPr txBox="1"/>
          <p:nvPr/>
        </p:nvSpPr>
        <p:spPr>
          <a:xfrm>
            <a:off x="9035415" y="5767070"/>
            <a:ext cx="854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正比</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79195" y="97536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980440" y="1559560"/>
            <a:ext cx="10678795" cy="4523105"/>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　小明和同学们在探究</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通过导体的电流与导体两端电压的关系”．【实验器材】两节新干电池、定值电阻</a:t>
            </a:r>
            <a:r>
              <a:rPr lang="en-US" sz="2400" i="1">
                <a:latin typeface="Times New Roman" panose="02020603050405020304" pitchFamily="18" charset="0"/>
                <a:cs typeface="Times New Roman" panose="02020603050405020304" pitchFamily="18" charset="0"/>
              </a:rPr>
              <a:t>R</a:t>
            </a:r>
            <a:r>
              <a:rPr lang="zh-CN" sz="2400">
                <a:latin typeface="Times New Roman" panose="02020603050405020304" pitchFamily="18" charset="0"/>
                <a:cs typeface="Times New Roman" panose="02020603050405020304" pitchFamily="18" charset="0"/>
              </a:rPr>
              <a:t>、滑动变阻器</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个、电流表、电压表、开关各一个，导线若干．【设计实验】如图甲所示，</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请你用笔画线代替导线把滑</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动变阻器正确接入电路中，</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要求：滑片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cs typeface="Times New Roman" panose="02020603050405020304" pitchFamily="18" charset="0"/>
              </a:rPr>
              <a:t>向右移动时电</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流表示数逐渐增大．</a:t>
            </a:r>
            <a:endParaRPr lang="zh-CN" altLang="en-US" sz="2400">
              <a:latin typeface="Times New Roman" panose="02020603050405020304" pitchFamily="18" charset="0"/>
              <a:cs typeface="Times New Roman" panose="02020603050405020304" pitchFamily="18" charset="0"/>
            </a:endParaRPr>
          </a:p>
        </p:txBody>
      </p:sp>
      <p:pic>
        <p:nvPicPr>
          <p:cNvPr id="2" name="图片 -2147481497" descr="C:\Documents and Settings\Administrator\桌面\江西物理(JK)\A65.TIF"/>
          <p:cNvPicPr>
            <a:picLocks noChangeAspect="1"/>
          </p:cNvPicPr>
          <p:nvPr/>
        </p:nvPicPr>
        <p:blipFill>
          <a:blip r:embed="rId2" r:link="rId3"/>
          <a:srcRect l="-2056" t="-4152" r="56229" b="-2245"/>
          <a:stretch>
            <a:fillRect/>
          </a:stretch>
        </p:blipFill>
        <p:spPr>
          <a:xfrm>
            <a:off x="7110095" y="2885440"/>
            <a:ext cx="3183890" cy="2799080"/>
          </a:xfrm>
          <a:prstGeom prst="rect">
            <a:avLst/>
          </a:prstGeom>
          <a:noFill/>
          <a:ln w="9525">
            <a:noFill/>
          </a:ln>
        </p:spPr>
      </p:pic>
      <p:sp>
        <p:nvSpPr>
          <p:cNvPr id="3" name="文本框 2"/>
          <p:cNvSpPr txBox="1"/>
          <p:nvPr/>
        </p:nvSpPr>
        <p:spPr>
          <a:xfrm>
            <a:off x="7936230" y="5735320"/>
            <a:ext cx="1090930" cy="368300"/>
          </a:xfrm>
          <a:prstGeom prst="rect">
            <a:avLst/>
          </a:prstGeom>
          <a:noFill/>
          <a:ln w="9525">
            <a:noFill/>
          </a:ln>
        </p:spPr>
        <p:txBody>
          <a:bodyPr wrap="square">
            <a:spAutoFit/>
          </a:bodyPr>
          <a:p>
            <a:pPr indent="0"/>
            <a:r>
              <a:rPr lang="zh-CN" b="0">
                <a:cs typeface="楷体_GB2312" charset="0"/>
              </a:rPr>
              <a:t>例</a:t>
            </a:r>
            <a:r>
              <a:rPr lang="en-US" b="0">
                <a:latin typeface="Times New Roman" panose="02020603050405020304" pitchFamily="18" charset="0"/>
                <a:cs typeface="楷体_GB2312" charset="0"/>
              </a:rPr>
              <a:t>1</a:t>
            </a:r>
            <a:r>
              <a:rPr lang="zh-CN" b="0">
                <a:cs typeface="楷体_GB2312" charset="0"/>
              </a:rPr>
              <a:t>题图</a:t>
            </a:r>
            <a:endParaRPr lang="zh-CN" altLang="en-US"/>
          </a:p>
        </p:txBody>
      </p:sp>
      <p:sp>
        <p:nvSpPr>
          <p:cNvPr id="5" name="任意多边形 4"/>
          <p:cNvSpPr/>
          <p:nvPr/>
        </p:nvSpPr>
        <p:spPr>
          <a:xfrm>
            <a:off x="9003665" y="3205480"/>
            <a:ext cx="251460" cy="848995"/>
          </a:xfrm>
          <a:custGeom>
            <a:avLst/>
            <a:gdLst>
              <a:gd name="connisteX0" fmla="*/ 0 w 251460"/>
              <a:gd name="connsiteY0" fmla="*/ 196915 h 849060"/>
              <a:gd name="connisteX1" fmla="*/ 149225 w 251460"/>
              <a:gd name="connsiteY1" fmla="*/ 38165 h 849060"/>
              <a:gd name="connisteX2" fmla="*/ 251460 w 251460"/>
              <a:gd name="connsiteY2" fmla="*/ 849060 h 849060"/>
              <a:gd name="connisteX3" fmla="*/ 177165 w 251460"/>
              <a:gd name="connsiteY3" fmla="*/ 765240 h 849060"/>
            </a:gdLst>
            <a:ahLst/>
            <a:cxnLst>
              <a:cxn ang="0">
                <a:pos x="connisteX0" y="connsiteY0"/>
              </a:cxn>
              <a:cxn ang="0">
                <a:pos x="connisteX1" y="connsiteY1"/>
              </a:cxn>
              <a:cxn ang="0">
                <a:pos x="connisteX2" y="connsiteY2"/>
              </a:cxn>
              <a:cxn ang="0">
                <a:pos x="connisteX3" y="connsiteY3"/>
              </a:cxn>
            </a:cxnLst>
            <a:rect l="l" t="t" r="r" b="b"/>
            <a:pathLst>
              <a:path w="251460" h="849061">
                <a:moveTo>
                  <a:pt x="0" y="196916"/>
                </a:moveTo>
                <a:cubicBezTo>
                  <a:pt x="27940" y="148656"/>
                  <a:pt x="99060" y="-92009"/>
                  <a:pt x="149225" y="38166"/>
                </a:cubicBezTo>
                <a:cubicBezTo>
                  <a:pt x="199390" y="168341"/>
                  <a:pt x="245745" y="703646"/>
                  <a:pt x="251460" y="849061"/>
                </a:cubicBezTo>
              </a:path>
            </a:pathLst>
          </a:custGeom>
          <a:noFill/>
          <a:ln w="190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8" name="曲线连接符 7"/>
          <p:cNvCxnSpPr/>
          <p:nvPr/>
        </p:nvCxnSpPr>
        <p:spPr>
          <a:xfrm rot="10800000" flipV="1">
            <a:off x="9027160" y="4241800"/>
            <a:ext cx="770890" cy="760730"/>
          </a:xfrm>
          <a:prstGeom prst="curvedConnector3">
            <a:avLst>
              <a:gd name="adj1" fmla="val 49918"/>
            </a:avLst>
          </a:prstGeom>
          <a:ln w="19050" cmpd="sng">
            <a:solidFill>
              <a:srgbClr val="FF0000"/>
            </a:solidFill>
            <a:prstDash val="solid"/>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3425" y="755650"/>
            <a:ext cx="10688955" cy="230695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【进行实验与收集证据】</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开关闭合前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小明发现电流表的指针如图乙所示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其原因是</a:t>
            </a:r>
            <a:r>
              <a:rPr lang="en-US" sz="2400" b="0">
                <a:latin typeface="Times New Roman" panose="02020603050405020304" pitchFamily="18" charset="0"/>
                <a:ea typeface="宋体" panose="02010600030101010101" pitchFamily="2" charset="-122"/>
              </a:rPr>
              <a:t>______</a:t>
            </a:r>
            <a:r>
              <a:rPr lang="en-US" sz="2400">
                <a:latin typeface="Times New Roman" panose="02020603050405020304" pitchFamily="18" charset="0"/>
                <a:ea typeface="宋体" panose="02010600030101010101" pitchFamily="2" charset="-122"/>
                <a:sym typeface="+mn-ea"/>
              </a:rPr>
              <a:t>_____</a:t>
            </a:r>
            <a:r>
              <a:rPr lang="en-US" sz="2400" b="0">
                <a:latin typeface="Times New Roman" panose="02020603050405020304" pitchFamily="18" charset="0"/>
                <a:ea typeface="宋体" panose="02010600030101010101" pitchFamily="2" charset="-122"/>
              </a:rPr>
              <a:t>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接下来的实验操作是</a:t>
            </a:r>
            <a:r>
              <a:rPr lang="en-US" sz="2400" b="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_____</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小明将测得的数据记录在下表中</a:t>
            </a:r>
            <a:r>
              <a:rPr lang="en-US" sz="2400" b="0">
                <a:latin typeface="Times New Roman" panose="02020603050405020304" pitchFamily="18" charset="0"/>
                <a:ea typeface="宋体" panose="02010600030101010101" pitchFamily="2" charset="-122"/>
              </a:rPr>
              <a:t>.</a:t>
            </a:r>
            <a:endParaRPr lang="zh-CN" altLang="en-US" sz="2400"/>
          </a:p>
        </p:txBody>
      </p:sp>
      <p:graphicFrame>
        <p:nvGraphicFramePr>
          <p:cNvPr id="2" name="表格 1"/>
          <p:cNvGraphicFramePr/>
          <p:nvPr>
            <p:custDataLst>
              <p:tags r:id="rId1"/>
            </p:custDataLst>
          </p:nvPr>
        </p:nvGraphicFramePr>
        <p:xfrm>
          <a:off x="762635" y="3134360"/>
          <a:ext cx="8547100" cy="1672590"/>
        </p:xfrm>
        <a:graphic>
          <a:graphicData uri="http://schemas.openxmlformats.org/drawingml/2006/table">
            <a:tbl>
              <a:tblPr firstRow="1" bandRow="1">
                <a:tableStyleId>{5940675A-B579-460E-94D1-54222C63F5DA}</a:tableStyleId>
              </a:tblPr>
              <a:tblGrid>
                <a:gridCol w="2547620"/>
                <a:gridCol w="1200150"/>
                <a:gridCol w="1199515"/>
                <a:gridCol w="1200150"/>
                <a:gridCol w="1199515"/>
                <a:gridCol w="1200150"/>
              </a:tblGrid>
              <a:tr h="55753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753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57225" y="4962525"/>
            <a:ext cx="10688955" cy="1198880"/>
          </a:xfrm>
          <a:prstGeom prst="rect">
            <a:avLst/>
          </a:prstGeom>
          <a:noFill/>
          <a:ln w="9525">
            <a:noFill/>
          </a:ln>
        </p:spPr>
        <p:txBody>
          <a:bodyPr wrap="square">
            <a:spAutoFit/>
          </a:bodyPr>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ea typeface="宋体" panose="02010600030101010101" pitchFamily="2" charset="-122"/>
              </a:rPr>
              <a:t>实验过程中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当测完第</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组数据后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若要继续测量第</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组数据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滑动变阻器的滑片应向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左</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右</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端移动．</a:t>
            </a:r>
            <a:endParaRPr lang="zh-CN" altLang="en-US" sz="2400"/>
          </a:p>
        </p:txBody>
      </p:sp>
      <p:sp>
        <p:nvSpPr>
          <p:cNvPr id="4" name="文本框 3"/>
          <p:cNvSpPr txBox="1"/>
          <p:nvPr/>
        </p:nvSpPr>
        <p:spPr>
          <a:xfrm>
            <a:off x="9121140" y="1433830"/>
            <a:ext cx="2098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电流表未调零</a:t>
            </a:r>
            <a:endParaRPr lang="zh-CN" altLang="en-US" sz="2400" b="0">
              <a:solidFill>
                <a:srgbClr val="FF0000"/>
              </a:solidFill>
              <a:ea typeface="宋体" panose="02010600030101010101" pitchFamily="2" charset="-122"/>
            </a:endParaRPr>
          </a:p>
        </p:txBody>
      </p:sp>
      <p:sp>
        <p:nvSpPr>
          <p:cNvPr id="5" name="文本框 4"/>
          <p:cNvSpPr txBox="1"/>
          <p:nvPr/>
        </p:nvSpPr>
        <p:spPr>
          <a:xfrm>
            <a:off x="3782060" y="1970405"/>
            <a:ext cx="27368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对电流表进行调零</a:t>
            </a:r>
            <a:endParaRPr lang="zh-CN" altLang="en-US" sz="2400" b="0">
              <a:solidFill>
                <a:srgbClr val="FF0000"/>
              </a:solidFill>
              <a:ea typeface="宋体" panose="02010600030101010101" pitchFamily="2" charset="-122"/>
            </a:endParaRPr>
          </a:p>
        </p:txBody>
      </p:sp>
      <p:sp>
        <p:nvSpPr>
          <p:cNvPr id="6" name="文本框 5"/>
          <p:cNvSpPr txBox="1"/>
          <p:nvPr/>
        </p:nvSpPr>
        <p:spPr>
          <a:xfrm>
            <a:off x="2331085" y="5609590"/>
            <a:ext cx="6070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pic>
        <p:nvPicPr>
          <p:cNvPr id="7" name="图片 -2147481497" descr="C:\Documents and Settings\Administrator\桌面\江西物理(JK)\A65.TIF"/>
          <p:cNvPicPr>
            <a:picLocks noChangeAspect="1"/>
          </p:cNvPicPr>
          <p:nvPr/>
        </p:nvPicPr>
        <p:blipFill>
          <a:blip r:embed="rId2" r:link="rId3">
            <a:clrChange>
              <a:clrFrom>
                <a:srgbClr val="FFFFFF">
                  <a:alpha val="100000"/>
                </a:srgbClr>
              </a:clrFrom>
              <a:clrTo>
                <a:srgbClr val="FFFFFF">
                  <a:alpha val="100000"/>
                  <a:alpha val="0"/>
                </a:srgbClr>
              </a:clrTo>
            </a:clrChange>
          </a:blip>
          <a:srcRect l="43442" t="23075" r="27155" b="-1231"/>
          <a:stretch>
            <a:fillRect/>
          </a:stretch>
        </p:blipFill>
        <p:spPr>
          <a:xfrm>
            <a:off x="9573895" y="2890520"/>
            <a:ext cx="2042795" cy="20561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3890" y="840105"/>
            <a:ext cx="10982325" cy="2306955"/>
          </a:xfrm>
          <a:prstGeom prst="rect">
            <a:avLst/>
          </a:prstGeom>
          <a:noFill/>
          <a:ln w="9525">
            <a:noFill/>
          </a:ln>
        </p:spPr>
        <p:txBody>
          <a:bodyPr wrap="square">
            <a:spAutoFit/>
          </a:bodyPr>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ea typeface="宋体" panose="02010600030101010101" pitchFamily="2" charset="-122"/>
              </a:rPr>
              <a:t>第</a:t>
            </a: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次实验时电流表示数如图丙所示</a:t>
            </a:r>
            <a:r>
              <a:rPr lang="zh-CN" sz="2400" b="0">
                <a:latin typeface="Times New Roman" panose="02020603050405020304" pitchFamily="18" charset="0"/>
                <a:ea typeface="宋体" panose="02010600030101010101" pitchFamily="2" charset="-122"/>
              </a:rPr>
              <a:t>，读数是</a:t>
            </a:r>
            <a:r>
              <a:rPr lang="en-US" sz="2400" b="0">
                <a:latin typeface="Times New Roman" panose="02020603050405020304" pitchFamily="18" charset="0"/>
                <a:ea typeface="宋体" panose="02010600030101010101" pitchFamily="2" charset="-122"/>
              </a:rPr>
              <a:t>______A</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小明实验中所用电阻</a:t>
            </a:r>
            <a:r>
              <a:rPr lang="en-US" sz="2400" b="0" i="1">
                <a:latin typeface="Times New Roman" panose="02020603050405020304" pitchFamily="18" charset="0"/>
                <a:cs typeface="Times New Roman" panose="02020603050405020304" pitchFamily="18" charset="0"/>
              </a:rPr>
              <a:t>R</a:t>
            </a:r>
            <a:r>
              <a:rPr lang="zh-CN" sz="2400" b="0">
                <a:ea typeface="宋体" panose="02010600030101010101" pitchFamily="2" charset="-122"/>
              </a:rPr>
              <a:t>的电阻阻值为</a:t>
            </a:r>
            <a:r>
              <a:rPr lang="en-US" sz="2400" b="0">
                <a:latin typeface="Times New Roman" panose="02020603050405020304" pitchFamily="18" charset="0"/>
                <a:ea typeface="宋体" panose="02010600030101010101" pitchFamily="2" charset="-122"/>
              </a:rPr>
              <a:t>________Ω.</a:t>
            </a:r>
            <a:r>
              <a:rPr lang="zh-CN" sz="2400" b="0">
                <a:ea typeface="宋体" panose="02010600030101010101" pitchFamily="2" charset="-122"/>
              </a:rPr>
              <a:t>【分析与论证】</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请根据实验数据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在下面的坐标图中画出电压随电流变化的图像．</a:t>
            </a:r>
            <a:endParaRPr lang="zh-CN" altLang="en-US" sz="2400"/>
          </a:p>
        </p:txBody>
      </p:sp>
      <p:pic>
        <p:nvPicPr>
          <p:cNvPr id="2" name="图片 -2147481496" descr="C:\Documents and Settings\Administrator\桌面\江西物理(JK)\A66.TIF"/>
          <p:cNvPicPr>
            <a:picLocks noChangeAspect="1"/>
          </p:cNvPicPr>
          <p:nvPr/>
        </p:nvPicPr>
        <p:blipFill>
          <a:blip r:embed="rId1" r:link="rId2"/>
          <a:stretch>
            <a:fillRect/>
          </a:stretch>
        </p:blipFill>
        <p:spPr>
          <a:xfrm>
            <a:off x="6105525" y="3286760"/>
            <a:ext cx="3367405" cy="2489835"/>
          </a:xfrm>
          <a:prstGeom prst="rect">
            <a:avLst/>
          </a:prstGeom>
          <a:noFill/>
          <a:ln w="9525">
            <a:noFill/>
          </a:ln>
        </p:spPr>
      </p:pic>
      <p:sp>
        <p:nvSpPr>
          <p:cNvPr id="3" name="文本框 2"/>
          <p:cNvSpPr txBox="1"/>
          <p:nvPr/>
        </p:nvSpPr>
        <p:spPr>
          <a:xfrm>
            <a:off x="7079615" y="5887720"/>
            <a:ext cx="1296670" cy="368300"/>
          </a:xfrm>
          <a:prstGeom prst="rect">
            <a:avLst/>
          </a:prstGeom>
          <a:noFill/>
          <a:ln w="9525">
            <a:noFill/>
          </a:ln>
        </p:spPr>
        <p:txBody>
          <a:bodyPr wrap="square">
            <a:spAutoFit/>
          </a:bodyPr>
          <a:p>
            <a:pPr indent="0"/>
            <a:r>
              <a:rPr lang="zh-CN" b="0">
                <a:cs typeface="楷体_GB2312" charset="0"/>
              </a:rPr>
              <a:t>例</a:t>
            </a:r>
            <a:r>
              <a:rPr lang="en-US" b="0">
                <a:latin typeface="Times New Roman" panose="02020603050405020304" pitchFamily="18" charset="0"/>
                <a:cs typeface="楷体_GB2312" charset="0"/>
              </a:rPr>
              <a:t>1</a:t>
            </a:r>
            <a:r>
              <a:rPr lang="zh-CN" b="0">
                <a:cs typeface="楷体_GB2312" charset="0"/>
              </a:rPr>
              <a:t>题图丁</a:t>
            </a:r>
            <a:endParaRPr lang="zh-CN" altLang="en-US"/>
          </a:p>
        </p:txBody>
      </p:sp>
      <p:sp>
        <p:nvSpPr>
          <p:cNvPr id="4" name="文本框 3"/>
          <p:cNvSpPr txBox="1"/>
          <p:nvPr/>
        </p:nvSpPr>
        <p:spPr>
          <a:xfrm>
            <a:off x="7148830" y="983615"/>
            <a:ext cx="5867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2956560" y="1518285"/>
            <a:ext cx="4349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5</a:t>
            </a:r>
            <a:endParaRPr lang="en-US" altLang="en-US" sz="2400" b="0">
              <a:solidFill>
                <a:srgbClr val="FF0000"/>
              </a:solidFill>
              <a:latin typeface="Times New Roman" panose="02020603050405020304" pitchFamily="18" charset="0"/>
              <a:ea typeface="宋体" panose="02010600030101010101" pitchFamily="2" charset="-122"/>
            </a:endParaRPr>
          </a:p>
        </p:txBody>
      </p:sp>
      <p:pic>
        <p:nvPicPr>
          <p:cNvPr id="7" name="图片 -2147481497" descr="C:\Documents and Settings\Administrator\桌面\江西物理(JK)\A65.TIF"/>
          <p:cNvPicPr>
            <a:picLocks noChangeAspect="1"/>
          </p:cNvPicPr>
          <p:nvPr/>
        </p:nvPicPr>
        <p:blipFill>
          <a:blip r:embed="rId3" r:link="rId4"/>
          <a:srcRect l="72279" t="23582" b="-3765"/>
          <a:stretch>
            <a:fillRect/>
          </a:stretch>
        </p:blipFill>
        <p:spPr>
          <a:xfrm>
            <a:off x="2832100" y="3274060"/>
            <a:ext cx="2336800" cy="2559685"/>
          </a:xfrm>
          <a:prstGeom prst="rect">
            <a:avLst/>
          </a:prstGeom>
          <a:noFill/>
          <a:ln w="9525">
            <a:noFill/>
          </a:ln>
        </p:spPr>
      </p:pic>
      <p:grpSp>
        <p:nvGrpSpPr>
          <p:cNvPr id="13" name="组合 12"/>
          <p:cNvGrpSpPr/>
          <p:nvPr/>
        </p:nvGrpSpPr>
        <p:grpSpPr>
          <a:xfrm>
            <a:off x="6711315" y="4365625"/>
            <a:ext cx="1828800" cy="944245"/>
            <a:chOff x="7902" y="6933"/>
            <a:chExt cx="2880" cy="1487"/>
          </a:xfrm>
        </p:grpSpPr>
        <p:sp>
          <p:nvSpPr>
            <p:cNvPr id="8" name="椭圆 7"/>
            <p:cNvSpPr/>
            <p:nvPr/>
          </p:nvSpPr>
          <p:spPr>
            <a:xfrm>
              <a:off x="7902" y="8318"/>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8585" y="7989"/>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9291" y="7637"/>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9974" y="7285"/>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0680" y="6933"/>
              <a:ext cx="102" cy="10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14" name="直接连接符 13"/>
          <p:cNvCxnSpPr/>
          <p:nvPr/>
        </p:nvCxnSpPr>
        <p:spPr>
          <a:xfrm flipV="1">
            <a:off x="6252210" y="4389120"/>
            <a:ext cx="2291080" cy="1132840"/>
          </a:xfrm>
          <a:prstGeom prst="line">
            <a:avLst/>
          </a:prstGeom>
          <a:ln w="28575" cmpd="sng">
            <a:solidFill>
              <a:srgbClr val="FF0000"/>
            </a:solidFill>
            <a:prstDash val="solid"/>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4045" y="1106170"/>
            <a:ext cx="1095248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分析图像</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可得出的结论是</a:t>
            </a:r>
            <a:r>
              <a:rPr lang="en-US" sz="2400" b="0">
                <a:latin typeface="Times New Roman" panose="02020603050405020304" pitchFamily="18" charset="0"/>
                <a:ea typeface="宋体" panose="02010600030101010101" pitchFamily="2" charset="-122"/>
              </a:rPr>
              <a:t>_____</a:t>
            </a:r>
            <a:r>
              <a:rPr lang="en-US" sz="2400">
                <a:latin typeface="Times New Roman" panose="02020603050405020304" pitchFamily="18" charset="0"/>
                <a:ea typeface="宋体" panose="02010600030101010101" pitchFamily="2" charset="-122"/>
                <a:sym typeface="+mn-ea"/>
              </a:rPr>
              <a:t>_____________________________________</a:t>
            </a:r>
            <a:r>
              <a:rPr lang="en-US" sz="2400" b="0">
                <a:latin typeface="Times New Roman" panose="02020603050405020304" pitchFamily="18" charset="0"/>
                <a:ea typeface="宋体" panose="02010600030101010101" pitchFamily="2" charset="-122"/>
              </a:rPr>
              <a:t>_________________________</a:t>
            </a:r>
            <a:r>
              <a:rPr lang="zh-CN" sz="2400" b="0">
                <a:ea typeface="宋体" panose="02010600030101010101" pitchFamily="2" charset="-122"/>
              </a:rPr>
              <a:t>．</a:t>
            </a:r>
            <a:r>
              <a:rPr lang="zh-CN" sz="2400" b="0">
                <a:latin typeface="Times New Roman" panose="02020603050405020304" pitchFamily="18" charset="0"/>
                <a:ea typeface="宋体" panose="02010600030101010101" pitchFamily="2" charset="-122"/>
              </a:rPr>
              <a:t>【评估】同桌小华在做此实验时只测得一组数据，就得出了实验结论，于是准备整理器材结束实验．</a:t>
            </a:r>
            <a:r>
              <a:rPr lang="zh-CN" sz="2400" b="0">
                <a:ea typeface="宋体" panose="02010600030101010101" pitchFamily="2" charset="-122"/>
              </a:rPr>
              <a:t>老师指出小华的实验结论并不可靠</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原因是</a:t>
            </a:r>
            <a:r>
              <a:rPr lang="en-US" sz="2400" b="0">
                <a:latin typeface="Times New Roman" panose="02020603050405020304" pitchFamily="18" charset="0"/>
                <a:ea typeface="宋体" panose="02010600030101010101" pitchFamily="2" charset="-122"/>
              </a:rPr>
              <a:t>_____________________________________________________________________.</a:t>
            </a:r>
            <a:endParaRPr lang="zh-CN" altLang="en-US" sz="2400"/>
          </a:p>
        </p:txBody>
      </p:sp>
      <p:sp>
        <p:nvSpPr>
          <p:cNvPr id="2" name="文本框 1"/>
          <p:cNvSpPr txBox="1"/>
          <p:nvPr/>
        </p:nvSpPr>
        <p:spPr>
          <a:xfrm>
            <a:off x="807720" y="1591310"/>
            <a:ext cx="8761730" cy="645160"/>
          </a:xfrm>
          <a:prstGeom prst="rect">
            <a:avLst/>
          </a:prstGeom>
          <a:noFill/>
          <a:ln w="9525">
            <a:noFill/>
          </a:ln>
        </p:spPr>
        <p:txBody>
          <a:bodyPr wrap="square">
            <a:spAutoFit/>
          </a:bodyPr>
          <a:p>
            <a:pPr indent="0" fontAlgn="auto">
              <a:lnSpc>
                <a:spcPct val="150000"/>
              </a:lnSpc>
            </a:pPr>
            <a:r>
              <a:rPr lang="zh-CN" sz="2400" b="0">
                <a:solidFill>
                  <a:srgbClr val="FF0000"/>
                </a:solidFill>
                <a:ea typeface="宋体" panose="02010600030101010101" pitchFamily="2" charset="-122"/>
              </a:rPr>
              <a:t>导体的电阻一定时</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通过导体的电流与导体两端的电压成正比</a:t>
            </a:r>
            <a:endParaRPr lang="zh-CN" altLang="en-US" sz="2400" b="0">
              <a:solidFill>
                <a:srgbClr val="FF0000"/>
              </a:solidFill>
              <a:ea typeface="宋体" panose="02010600030101010101" pitchFamily="2" charset="-122"/>
            </a:endParaRPr>
          </a:p>
        </p:txBody>
      </p:sp>
      <p:sp>
        <p:nvSpPr>
          <p:cNvPr id="3" name="文本框 2"/>
          <p:cNvSpPr txBox="1"/>
          <p:nvPr/>
        </p:nvSpPr>
        <p:spPr>
          <a:xfrm>
            <a:off x="746125" y="3257550"/>
            <a:ext cx="6553200" cy="645160"/>
          </a:xfrm>
          <a:prstGeom prst="rect">
            <a:avLst/>
          </a:prstGeom>
          <a:noFill/>
          <a:ln w="9525">
            <a:noFill/>
          </a:ln>
        </p:spPr>
        <p:txBody>
          <a:bodyPr wrap="square">
            <a:spAutoFit/>
          </a:bodyPr>
          <a:p>
            <a:pPr indent="0" fontAlgn="auto">
              <a:lnSpc>
                <a:spcPct val="150000"/>
              </a:lnSpc>
            </a:pPr>
            <a:r>
              <a:rPr lang="zh-CN" sz="2400" b="0">
                <a:solidFill>
                  <a:srgbClr val="FF0000"/>
                </a:solidFill>
                <a:ea typeface="宋体" panose="02010600030101010101" pitchFamily="2" charset="-122"/>
              </a:rPr>
              <a:t>没有进行多次测量</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得出的结论不具有普遍性</a:t>
            </a:r>
            <a:endParaRPr lang="zh-CN" altLang="en-US" sz="2400" b="0">
              <a:solidFill>
                <a:srgbClr val="FF0000"/>
              </a:solidFill>
              <a:ea typeface="宋体" panose="02010600030101010101" pitchFamily="2" charset="-122"/>
            </a:endParaRPr>
          </a:p>
        </p:txBody>
      </p:sp>
      <p:grpSp>
        <p:nvGrpSpPr>
          <p:cNvPr id="5" name="组合 4"/>
          <p:cNvGrpSpPr/>
          <p:nvPr/>
        </p:nvGrpSpPr>
        <p:grpSpPr>
          <a:xfrm>
            <a:off x="639445" y="411353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7" name="文本框 6"/>
          <p:cNvSpPr txBox="1"/>
          <p:nvPr/>
        </p:nvSpPr>
        <p:spPr>
          <a:xfrm>
            <a:off x="614045" y="4600575"/>
            <a:ext cx="1095248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连接好电路后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闭合开关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若发现电压表示数为</a:t>
            </a:r>
            <a:r>
              <a:rPr lang="en-US" sz="2400" b="0">
                <a:latin typeface="Times New Roman" panose="02020603050405020304" pitchFamily="18" charset="0"/>
                <a:ea typeface="宋体" panose="02010600030101010101" pitchFamily="2" charset="-122"/>
                <a:cs typeface="Times New Roman" panose="02020603050405020304" pitchFamily="18" charset="0"/>
              </a:rPr>
              <a:t>3 V</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电流表也有较大示数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则闭合开关前遗漏的操作是</a:t>
            </a:r>
            <a:r>
              <a:rPr lang="en-US" sz="2400" b="0">
                <a:latin typeface="Times New Roman" panose="02020603050405020304" pitchFamily="18" charset="0"/>
                <a:ea typeface="宋体" panose="02010600030101010101" pitchFamily="2" charset="-122"/>
              </a:rPr>
              <a:t>_______________________________________</a:t>
            </a:r>
            <a:r>
              <a:rPr lang="zh-CN" sz="2400" b="0">
                <a:ea typeface="宋体" panose="02010600030101010101" pitchFamily="2" charset="-122"/>
              </a:rPr>
              <a:t>．</a:t>
            </a:r>
            <a:endParaRPr lang="zh-CN" altLang="en-US" sz="2400"/>
          </a:p>
        </p:txBody>
      </p:sp>
      <p:sp>
        <p:nvSpPr>
          <p:cNvPr id="8" name="文本框 7"/>
          <p:cNvSpPr txBox="1"/>
          <p:nvPr/>
        </p:nvSpPr>
        <p:spPr>
          <a:xfrm>
            <a:off x="4413250" y="5272405"/>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将滑动变阻器的滑片移到阻值最大处</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3875" y="993775"/>
            <a:ext cx="1114488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若按正确操作连接好电路后，闭合开关，发现电流表有示数，移动滑片，电压表示数始终接近</a:t>
            </a:r>
            <a:r>
              <a:rPr lang="en-US" sz="2400" b="0">
                <a:latin typeface="Times New Roman" panose="02020603050405020304" pitchFamily="18" charset="0"/>
                <a:ea typeface="宋体" panose="02010600030101010101" pitchFamily="2" charset="-122"/>
                <a:cs typeface="Times New Roman" panose="02020603050405020304" pitchFamily="18" charset="0"/>
              </a:rPr>
              <a:t>3 V</a:t>
            </a:r>
            <a:r>
              <a:rPr lang="zh-CN" sz="2400" b="0">
                <a:latin typeface="Times New Roman" panose="02020603050405020304" pitchFamily="18" charset="0"/>
                <a:ea typeface="宋体" panose="02010600030101010101" pitchFamily="2" charset="-122"/>
                <a:cs typeface="Times New Roman" panose="02020603050405020304" pitchFamily="18" charset="0"/>
              </a:rPr>
              <a:t>，则电路中存在的故障可能是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合理即可</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小明实验中所用滑动变阻器的规格可能是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填序号</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20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1 A</a:t>
            </a:r>
            <a:r>
              <a:rPr lang="en-US" sz="2400" b="0">
                <a:latin typeface="Times New Roman" panose="02020603050405020304" pitchFamily="18" charset="0"/>
                <a:cs typeface="Times New Roman" panose="02020603050405020304" pitchFamily="18" charset="0"/>
              </a:rPr>
              <a:t>B. 25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0.6 A</a:t>
            </a:r>
            <a:r>
              <a:rPr lang="en-US" sz="2400" b="0">
                <a:latin typeface="Times New Roman" panose="02020603050405020304" pitchFamily="18" charset="0"/>
                <a:cs typeface="Times New Roman" panose="02020603050405020304" pitchFamily="18" charset="0"/>
              </a:rPr>
              <a:t>C. 30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0.4 A(4)</a:t>
            </a:r>
            <a:r>
              <a:rPr lang="zh-CN" sz="2400" b="0">
                <a:latin typeface="Times New Roman" panose="02020603050405020304" pitchFamily="18" charset="0"/>
                <a:ea typeface="宋体" panose="02010600030101010101" pitchFamily="2" charset="-122"/>
                <a:cs typeface="Times New Roman" panose="02020603050405020304" pitchFamily="18" charset="0"/>
              </a:rPr>
              <a:t>若实验操作过程中，小明发现滑动变阻器损坏，经过思考，小明找来几节新干电池，不用滑动变阻器也顺利完成了实验，他的做法是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7230110" y="1671955"/>
            <a:ext cx="2352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滑动变阻器短路</a:t>
            </a:r>
            <a:endParaRPr lang="zh-CN" altLang="en-US" sz="2400" b="0">
              <a:solidFill>
                <a:srgbClr val="FF0000"/>
              </a:solidFill>
              <a:ea typeface="宋体" panose="02010600030101010101" pitchFamily="2" charset="-122"/>
            </a:endParaRPr>
          </a:p>
        </p:txBody>
      </p:sp>
      <p:sp>
        <p:nvSpPr>
          <p:cNvPr id="3" name="文本框 2"/>
          <p:cNvSpPr txBox="1"/>
          <p:nvPr/>
        </p:nvSpPr>
        <p:spPr>
          <a:xfrm>
            <a:off x="6852920" y="2204085"/>
            <a:ext cx="4756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47065" y="5493385"/>
            <a:ext cx="55860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接入不同数量的干电池来改变</a:t>
            </a:r>
            <a:r>
              <a:rPr lang="zh-CN" sz="2400" b="0">
                <a:solidFill>
                  <a:srgbClr val="FF0000"/>
                </a:solidFill>
                <a:latin typeface="Times New Roman" panose="02020603050405020304" pitchFamily="18" charset="0"/>
                <a:ea typeface="宋体" panose="02010600030101010101" pitchFamily="2" charset="-122"/>
              </a:rPr>
              <a:t>电源电压</a:t>
            </a:r>
            <a:endParaRPr lang="zh-CN"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目</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rPr>
              <a:t>录</a:t>
            </a:r>
            <a:endParaRPr kumimoji="0" lang="zh-CN" altLang="en-US" sz="3600" b="1" i="0" u="none" strike="noStrike" kern="1200" cap="none" spc="0" normalizeH="0" baseline="0" noProof="1">
              <a:solidFill>
                <a:schemeClr val="bg1"/>
              </a:solidFill>
              <a:latin typeface="微软雅黑" panose="020B0503020204020204" charset="-122"/>
              <a:ea typeface="微软雅黑" panose="020B0503020204020204" charset="-122"/>
              <a:cs typeface="+mn-cs"/>
            </a:endParaRPr>
          </a:p>
        </p:txBody>
      </p:sp>
      <p:grpSp>
        <p:nvGrpSpPr>
          <p:cNvPr id="17417" name="组合 11"/>
          <p:cNvGrpSpPr/>
          <p:nvPr/>
        </p:nvGrpSpPr>
        <p:grpSpPr>
          <a:xfrm>
            <a:off x="3131185" y="3869055"/>
            <a:ext cx="6338936" cy="751205"/>
            <a:chOff x="3529" y="5686"/>
            <a:chExt cx="9982" cy="1183"/>
          </a:xfrm>
        </p:grpSpPr>
        <p:sp>
          <p:nvSpPr>
            <p:cNvPr id="17418" name="文本框 108">
              <a:hlinkClick r:id="rId1" action="ppaction://hlinksldjump"/>
            </p:cNvPr>
            <p:cNvSpPr txBox="1"/>
            <p:nvPr>
              <p:custDataLst>
                <p:tags r:id="rId2"/>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江西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endPar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131185" y="2301875"/>
            <a:ext cx="6337547" cy="751205"/>
            <a:chOff x="4643" y="7172"/>
            <a:chExt cx="9982" cy="1185"/>
          </a:xfrm>
        </p:grpSpPr>
        <p:sp>
          <p:nvSpPr>
            <p:cNvPr id="17423" name="文本框 106">
              <a:hlinkClick r:id="rId4" action="ppaction://hlinksldjump"/>
            </p:cNvPr>
            <p:cNvSpPr txBox="1"/>
            <p:nvPr>
              <p:custDataLst>
                <p:tags r:id="rId5"/>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 name="矩形 2">
            <a:hlinkClick r:id="rId6" action="ppaction://hlinksldjump"/>
          </p:cNvPr>
          <p:cNvSpPr/>
          <p:nvPr/>
        </p:nvSpPr>
        <p:spPr>
          <a:xfrm>
            <a:off x="3746500" y="3181985"/>
            <a:ext cx="144907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实验一</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矩形 3">
            <a:hlinkClick r:id="rId7" action="ppaction://hlinksldjump"/>
          </p:cNvPr>
          <p:cNvSpPr/>
          <p:nvPr/>
        </p:nvSpPr>
        <p:spPr>
          <a:xfrm>
            <a:off x="6306185" y="3181985"/>
            <a:ext cx="149542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l"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实验二</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9600" y="1721485"/>
            <a:ext cx="10972165"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小华进行该实验时发现无论如何移动滑片</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都无法使电压表示数为</a:t>
            </a:r>
            <a:r>
              <a:rPr lang="en-US" sz="2400" b="0">
                <a:latin typeface="Times New Roman" panose="02020603050405020304" pitchFamily="18" charset="0"/>
                <a:ea typeface="宋体" panose="02010600030101010101" pitchFamily="2" charset="-122"/>
              </a:rPr>
              <a:t>0.5 V</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原因是</a:t>
            </a:r>
            <a:r>
              <a:rPr lang="en-US" sz="2400" b="0">
                <a:latin typeface="Times New Roman" panose="02020603050405020304" pitchFamily="18" charset="0"/>
                <a:ea typeface="宋体" panose="02010600030101010101" pitchFamily="2" charset="-122"/>
              </a:rPr>
              <a:t>______________________________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在不换用滑动变阻器的情况下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解决这个问题</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可以采取的方法是</a:t>
            </a:r>
            <a:r>
              <a:rPr lang="en-US" sz="2400" b="0">
                <a:latin typeface="Times New Roman" panose="02020603050405020304" pitchFamily="18" charset="0"/>
                <a:ea typeface="宋体" panose="02010600030101010101" pitchFamily="2" charset="-122"/>
              </a:rPr>
              <a:t>__________________________________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写出一种即可</a:t>
            </a:r>
            <a:r>
              <a:rPr lang="en-US" sz="2400" b="0">
                <a:latin typeface="Times New Roman" panose="02020603050405020304" pitchFamily="18" charset="0"/>
                <a:ea typeface="宋体" panose="02010600030101010101" pitchFamily="2" charset="-122"/>
              </a:rPr>
              <a:t>)(6)</a:t>
            </a:r>
            <a:r>
              <a:rPr lang="zh-CN" sz="2400" b="0">
                <a:ea typeface="宋体" panose="02010600030101010101" pitchFamily="2" charset="-122"/>
              </a:rPr>
              <a:t>小丽进行该实验时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移动滑片的过程中发现随着电压表示数的增大</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电流表示数却逐渐减小</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检查电路后发现她连接的电路存在问题</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问题是</a:t>
            </a:r>
            <a:r>
              <a:rPr lang="en-US" sz="2400" b="0">
                <a:latin typeface="Times New Roman" panose="02020603050405020304" pitchFamily="18" charset="0"/>
                <a:ea typeface="宋体" panose="02010600030101010101" pitchFamily="2" charset="-122"/>
              </a:rPr>
              <a:t>________________</a:t>
            </a:r>
            <a:r>
              <a:rPr lang="en-US" sz="2400">
                <a:latin typeface="Times New Roman" panose="02020603050405020304" pitchFamily="18" charset="0"/>
                <a:ea typeface="宋体" panose="02010600030101010101" pitchFamily="2" charset="-122"/>
                <a:sym typeface="+mn-ea"/>
              </a:rPr>
              <a:t>_________</a:t>
            </a:r>
            <a:r>
              <a:rPr lang="en-US" sz="2400" b="0">
                <a:latin typeface="Times New Roman" panose="02020603050405020304" pitchFamily="18" charset="0"/>
                <a:ea typeface="宋体" panose="02010600030101010101" pitchFamily="2" charset="-122"/>
              </a:rPr>
              <a:t>____</a:t>
            </a:r>
            <a:r>
              <a:rPr lang="zh-CN" sz="2400" b="0">
                <a:ea typeface="宋体" panose="02010600030101010101" pitchFamily="2" charset="-122"/>
              </a:rPr>
              <a:t>．</a:t>
            </a:r>
            <a:endParaRPr lang="zh-CN" altLang="en-US" sz="2400"/>
          </a:p>
        </p:txBody>
      </p:sp>
      <p:sp>
        <p:nvSpPr>
          <p:cNvPr id="2" name="文本框 1"/>
          <p:cNvSpPr txBox="1"/>
          <p:nvPr/>
        </p:nvSpPr>
        <p:spPr>
          <a:xfrm>
            <a:off x="1090295" y="2397125"/>
            <a:ext cx="44716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所用滑动变阻器的最大阻值过小</a:t>
            </a:r>
            <a:endParaRPr lang="zh-CN" altLang="en-US" sz="2400" b="0">
              <a:solidFill>
                <a:srgbClr val="FF0000"/>
              </a:solidFill>
              <a:ea typeface="宋体" panose="02010600030101010101" pitchFamily="2" charset="-122"/>
            </a:endParaRPr>
          </a:p>
        </p:txBody>
      </p:sp>
      <p:sp>
        <p:nvSpPr>
          <p:cNvPr id="3" name="文本框 2"/>
          <p:cNvSpPr txBox="1"/>
          <p:nvPr/>
        </p:nvSpPr>
        <p:spPr>
          <a:xfrm>
            <a:off x="4351655" y="2939415"/>
            <a:ext cx="4400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减小电源电压</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或串联一个电阻</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62305" y="4540250"/>
            <a:ext cx="4592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将电压表并联在滑动变阻器两端</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3410" y="763270"/>
            <a:ext cx="11003915"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小明完成实验后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发现同学小亮设计的实验电路如图戊所示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对</a:t>
            </a:r>
            <a:r>
              <a:rPr lang="zh-CN" sz="2400" b="0">
                <a:latin typeface="Times New Roman" panose="02020603050405020304" pitchFamily="18" charset="0"/>
                <a:ea typeface="宋体" panose="02010600030101010101" pitchFamily="2" charset="-122"/>
              </a:rPr>
              <a:t>比他们两个人设计的电路，你认为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小明</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小亮</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设计的电路更好</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理由是</a:t>
            </a:r>
            <a:r>
              <a:rPr lang="en-US" sz="2400" b="0">
                <a:latin typeface="Times New Roman" panose="02020603050405020304" pitchFamily="18" charset="0"/>
                <a:ea typeface="宋体" panose="02010600030101010101" pitchFamily="2" charset="-122"/>
              </a:rPr>
              <a:t>_____________________________________________________________________</a:t>
            </a:r>
            <a:r>
              <a:rPr lang="zh-CN" sz="2400" b="0">
                <a:ea typeface="宋体" panose="02010600030101010101" pitchFamily="2" charset="-122"/>
              </a:rPr>
              <a:t>．</a:t>
            </a:r>
            <a:endParaRPr lang="zh-CN" altLang="en-US" sz="2400"/>
          </a:p>
        </p:txBody>
      </p:sp>
      <p:pic>
        <p:nvPicPr>
          <p:cNvPr id="2" name="图片 -2147481494" descr="C:\Documents and Settings\Administrator\桌面\江西物理(JK)\A67.TIF"/>
          <p:cNvPicPr>
            <a:picLocks noChangeAspect="1"/>
          </p:cNvPicPr>
          <p:nvPr/>
        </p:nvPicPr>
        <p:blipFill>
          <a:blip r:embed="rId1" r:link="rId2"/>
          <a:stretch>
            <a:fillRect/>
          </a:stretch>
        </p:blipFill>
        <p:spPr>
          <a:xfrm>
            <a:off x="4646295" y="2516505"/>
            <a:ext cx="2613025" cy="1995805"/>
          </a:xfrm>
          <a:prstGeom prst="rect">
            <a:avLst/>
          </a:prstGeom>
          <a:noFill/>
          <a:ln w="9525">
            <a:noFill/>
          </a:ln>
        </p:spPr>
      </p:pic>
      <p:sp>
        <p:nvSpPr>
          <p:cNvPr id="3" name="文本框 2"/>
          <p:cNvSpPr txBox="1"/>
          <p:nvPr/>
        </p:nvSpPr>
        <p:spPr>
          <a:xfrm>
            <a:off x="5299075" y="4563110"/>
            <a:ext cx="1307465" cy="368300"/>
          </a:xfrm>
          <a:prstGeom prst="rect">
            <a:avLst/>
          </a:prstGeom>
          <a:noFill/>
          <a:ln w="9525">
            <a:noFill/>
          </a:ln>
        </p:spPr>
        <p:txBody>
          <a:bodyPr wrap="square">
            <a:spAutoFit/>
          </a:bodyPr>
          <a:p>
            <a:pPr indent="0"/>
            <a:r>
              <a:rPr lang="zh-CN" b="0">
                <a:cs typeface="楷体_GB2312" charset="0"/>
              </a:rPr>
              <a:t>例</a:t>
            </a:r>
            <a:r>
              <a:rPr lang="en-US" b="0">
                <a:latin typeface="Times New Roman" panose="02020603050405020304" pitchFamily="18" charset="0"/>
                <a:cs typeface="楷体_GB2312" charset="0"/>
              </a:rPr>
              <a:t>1</a:t>
            </a:r>
            <a:r>
              <a:rPr lang="zh-CN" b="0">
                <a:cs typeface="楷体_GB2312" charset="0"/>
              </a:rPr>
              <a:t>题图戊</a:t>
            </a:r>
            <a:endParaRPr lang="zh-CN" altLang="en-US"/>
          </a:p>
        </p:txBody>
      </p:sp>
      <p:sp>
        <p:nvSpPr>
          <p:cNvPr id="4" name="文本框 3"/>
          <p:cNvSpPr txBox="1"/>
          <p:nvPr/>
        </p:nvSpPr>
        <p:spPr>
          <a:xfrm>
            <a:off x="613410" y="4984750"/>
            <a:ext cx="1100391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(8)</a:t>
            </a:r>
            <a:r>
              <a:rPr lang="zh-CN" sz="2400" b="0">
                <a:ea typeface="宋体" panose="02010600030101010101" pitchFamily="2" charset="-122"/>
              </a:rPr>
              <a:t>本实验</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能</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不能</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用小灯泡代替定值电阻进行上述实验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原因是</a:t>
            </a:r>
            <a:r>
              <a:rPr lang="en-US" sz="2400" b="0">
                <a:latin typeface="Times New Roman" panose="02020603050405020304" pitchFamily="18" charset="0"/>
                <a:ea typeface="宋体" panose="02010600030101010101" pitchFamily="2" charset="-122"/>
              </a:rPr>
              <a:t>____________________</a:t>
            </a:r>
            <a:r>
              <a:rPr lang="en-US" sz="2400">
                <a:latin typeface="Times New Roman" panose="02020603050405020304" pitchFamily="18" charset="0"/>
                <a:cs typeface="Times New Roman" panose="02020603050405020304" pitchFamily="18" charset="0"/>
                <a:sym typeface="+mn-ea"/>
              </a:rPr>
              <a:t>___________________________</a:t>
            </a:r>
            <a:r>
              <a:rPr lang="en-US" sz="2400" b="0">
                <a:latin typeface="Times New Roman" panose="02020603050405020304" pitchFamily="18" charset="0"/>
                <a:ea typeface="宋体" panose="02010600030101010101" pitchFamily="2" charset="-122"/>
              </a:rPr>
              <a:t>__</a:t>
            </a:r>
            <a:r>
              <a:rPr lang="en-US" sz="2400" b="0">
                <a:latin typeface="Times New Roman" panose="02020603050405020304" pitchFamily="18" charset="0"/>
                <a:cs typeface="Times New Roman" panose="02020603050405020304" pitchFamily="18" charset="0"/>
              </a:rPr>
              <a:t>______________</a:t>
            </a:r>
            <a:r>
              <a:rPr lang="zh-CN" sz="2400" b="0">
                <a:ea typeface="宋体" panose="02010600030101010101" pitchFamily="2" charset="-122"/>
              </a:rPr>
              <a:t>．</a:t>
            </a:r>
            <a:endParaRPr lang="zh-CN" altLang="en-US" sz="2400"/>
          </a:p>
        </p:txBody>
      </p:sp>
      <p:sp>
        <p:nvSpPr>
          <p:cNvPr id="5" name="文本框 4"/>
          <p:cNvSpPr txBox="1"/>
          <p:nvPr/>
        </p:nvSpPr>
        <p:spPr>
          <a:xfrm>
            <a:off x="3616325" y="1422400"/>
            <a:ext cx="890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小明</a:t>
            </a:r>
            <a:endParaRPr lang="zh-CN" altLang="en-US" sz="2400" b="0">
              <a:solidFill>
                <a:srgbClr val="FF0000"/>
              </a:solidFill>
              <a:ea typeface="宋体" panose="02010600030101010101" pitchFamily="2" charset="-122"/>
            </a:endParaRPr>
          </a:p>
        </p:txBody>
      </p:sp>
      <p:sp>
        <p:nvSpPr>
          <p:cNvPr id="6" name="文本框 5"/>
          <p:cNvSpPr txBox="1"/>
          <p:nvPr/>
        </p:nvSpPr>
        <p:spPr>
          <a:xfrm>
            <a:off x="613410" y="1803400"/>
            <a:ext cx="10627995" cy="645160"/>
          </a:xfrm>
          <a:prstGeom prst="rect">
            <a:avLst/>
          </a:prstGeom>
          <a:noFill/>
          <a:ln w="9525">
            <a:noFill/>
          </a:ln>
        </p:spPr>
        <p:txBody>
          <a:bodyPr wrap="square">
            <a:spAutoFit/>
          </a:bodyPr>
          <a:p>
            <a:pPr indent="0" fontAlgn="auto">
              <a:lnSpc>
                <a:spcPct val="150000"/>
              </a:lnSpc>
            </a:pPr>
            <a:r>
              <a:rPr lang="zh-CN" sz="2400" b="0">
                <a:solidFill>
                  <a:srgbClr val="FF0000"/>
                </a:solidFill>
                <a:ea typeface="宋体" panose="02010600030101010101" pitchFamily="2" charset="-122"/>
              </a:rPr>
              <a:t>小明设计的电路可以通过调节滑片的位置改变电阻两端的电压</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方便多次测量</a:t>
            </a:r>
            <a:endParaRPr lang="zh-CN" altLang="en-US" sz="2400" b="0">
              <a:solidFill>
                <a:srgbClr val="FF0000"/>
              </a:solidFill>
              <a:ea typeface="宋体" panose="02010600030101010101" pitchFamily="2" charset="-122"/>
            </a:endParaRPr>
          </a:p>
        </p:txBody>
      </p:sp>
      <p:sp>
        <p:nvSpPr>
          <p:cNvPr id="7" name="文本框 6"/>
          <p:cNvSpPr txBox="1"/>
          <p:nvPr/>
        </p:nvSpPr>
        <p:spPr>
          <a:xfrm>
            <a:off x="2195830" y="5108575"/>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sz="2400" b="0">
              <a:solidFill>
                <a:srgbClr val="FF0000"/>
              </a:solidFill>
              <a:ea typeface="宋体" panose="02010600030101010101" pitchFamily="2" charset="-122"/>
            </a:endParaRPr>
          </a:p>
        </p:txBody>
      </p:sp>
      <p:sp>
        <p:nvSpPr>
          <p:cNvPr id="8" name="文本框 7"/>
          <p:cNvSpPr txBox="1"/>
          <p:nvPr/>
        </p:nvSpPr>
        <p:spPr>
          <a:xfrm>
            <a:off x="1663700" y="5636260"/>
            <a:ext cx="9349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实验中需要控制电阻阻值不变</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小灯泡的电阻会随温度的变化而变化</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P spid="5" grpId="1"/>
      <p:bldP spid="6" grpId="0"/>
      <p:bldP spid="6" grpId="1"/>
      <p:bldP spid="7" grpId="0"/>
      <p:bldP spid="7"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98575" y="1616710"/>
            <a:ext cx="9501505" cy="4523105"/>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滑动变阻器的作用及连接</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作用</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保护电路；</a:t>
            </a:r>
            <a:endParaRPr lang="zh-CN" sz="2400">
              <a:ea typeface="宋体" panose="02010600030101010101" pitchFamily="2" charset="-122"/>
            </a:endParaRPr>
          </a:p>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控制不同阻值的定值电阻两端的电压相同</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滑动变阻器应按照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一上一下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的原则接入电路</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滑动变阻器规格的选取要求</a:t>
            </a:r>
            <a:endParaRPr lang="en-US" sz="2400">
              <a:latin typeface="宋体" panose="02010600030101010101" pitchFamily="2" charset="-122"/>
              <a:cs typeface="Times New Roman" panose="02020603050405020304" pitchFamily="18" charset="0"/>
            </a:endParaRPr>
          </a:p>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电路中的最大电流</a:t>
            </a:r>
            <a:r>
              <a:rPr lang="en-US" sz="2400" i="1">
                <a:latin typeface="Times New Roman" panose="02020603050405020304" pitchFamily="18" charset="0"/>
                <a:cs typeface="Times New Roman" panose="02020603050405020304" pitchFamily="18" charset="0"/>
              </a:rPr>
              <a:t>I</a:t>
            </a:r>
            <a:r>
              <a:rPr lang="en-US" sz="2400" baseline="-25000">
                <a:latin typeface="Times New Roman" panose="02020603050405020304" pitchFamily="18" charset="0"/>
                <a:cs typeface="Times New Roman" panose="02020603050405020304" pitchFamily="18" charset="0"/>
              </a:rPr>
              <a:t>max</a:t>
            </a:r>
            <a:r>
              <a:rPr lang="zh-CN" sz="2400">
                <a:ea typeface="宋体" panose="02010600030101010101" pitchFamily="2" charset="-122"/>
              </a:rPr>
              <a:t>小于或等于滑动变阻器允许通过的最大电流</a:t>
            </a:r>
            <a:endParaRPr lang="zh-CN" altLang="en-US" sz="2400"/>
          </a:p>
        </p:txBody>
      </p:sp>
      <p:grpSp>
        <p:nvGrpSpPr>
          <p:cNvPr id="8" name="组合 7"/>
          <p:cNvGrpSpPr/>
          <p:nvPr/>
        </p:nvGrpSpPr>
        <p:grpSpPr>
          <a:xfrm>
            <a:off x="1298575" y="926465"/>
            <a:ext cx="7574915" cy="737235"/>
            <a:chOff x="894" y="2929"/>
            <a:chExt cx="11929" cy="1161"/>
          </a:xfrm>
        </p:grpSpPr>
        <p:sp>
          <p:nvSpPr>
            <p:cNvPr id="20481" name="文本框 4"/>
            <p:cNvSpPr txBox="1"/>
            <p:nvPr/>
          </p:nvSpPr>
          <p:spPr>
            <a:xfrm>
              <a:off x="3894" y="2929"/>
              <a:ext cx="8929"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探究电流与电阻的关系</a:t>
              </a:r>
              <a:r>
                <a:rPr sz="2400" dirty="0">
                  <a:latin typeface="Times New Roman" panose="02020603050405020304" pitchFamily="18" charset="0"/>
                  <a:ea typeface="宋体" panose="02010600030101010101" pitchFamily="2" charset="-122"/>
                  <a:cs typeface="Times New Roman" panose="02020603050405020304" pitchFamily="18" charset="0"/>
                </a:rPr>
                <a:t>[2018.25(二)]</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二</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0" name="组合 29"/>
          <p:cNvGrpSpPr/>
          <p:nvPr/>
        </p:nvGrpSpPr>
        <p:grpSpPr>
          <a:xfrm>
            <a:off x="8987155" y="197294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54685" y="975360"/>
            <a:ext cx="10840720" cy="5077460"/>
          </a:xfrm>
          <a:prstGeom prst="rect">
            <a:avLst/>
          </a:prstGeom>
          <a:noFill/>
          <a:ln w="9525">
            <a:noFill/>
          </a:ln>
        </p:spPr>
        <p:txBody>
          <a:bodyPr wrap="square">
            <a:spAutoFit/>
          </a:bodyPr>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rPr>
              <a:t>②</a:t>
            </a:r>
            <a:r>
              <a:rPr lang="zh-CN" sz="2400">
                <a:ea typeface="宋体" panose="02010600030101010101" pitchFamily="2" charset="-122"/>
              </a:rPr>
              <a:t>滑动变</a:t>
            </a:r>
            <a:r>
              <a:rPr lang="zh-CN" sz="2400">
                <a:latin typeface="Times New Roman" panose="02020603050405020304" pitchFamily="18" charset="0"/>
                <a:ea typeface="宋体" panose="02010600030101010101" pitchFamily="2" charset="-122"/>
              </a:rPr>
              <a:t>阻器两端电压</a:t>
            </a:r>
            <a:r>
              <a:rPr lang="en-US" sz="2400" i="1">
                <a:latin typeface="Times New Roman" panose="02020603050405020304" pitchFamily="18" charset="0"/>
                <a:ea typeface="宋体" panose="02010600030101010101" pitchFamily="2" charset="-122"/>
              </a:rPr>
              <a:t>U</a:t>
            </a:r>
            <a:r>
              <a:rPr lang="zh-CN" sz="2400" baseline="-25000">
                <a:ea typeface="宋体" panose="02010600030101010101" pitchFamily="2" charset="-122"/>
              </a:rPr>
              <a:t>滑</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zh-CN" sz="2400" baseline="-25000">
                <a:ea typeface="宋体" panose="02010600030101010101" pitchFamily="2" charset="-122"/>
              </a:rPr>
              <a:t>源</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U</a:t>
            </a:r>
            <a:r>
              <a:rPr lang="en-US" sz="2400" i="1" baseline="-25000">
                <a:latin typeface="Times New Roman" panose="02020603050405020304" pitchFamily="18" charset="0"/>
                <a:cs typeface="Times New Roman" panose="02020603050405020304" pitchFamily="18" charset="0"/>
              </a:rPr>
              <a:t>R</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当电流表的示数最小时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此时滑动变阻器接入电路的阻值</a:t>
            </a:r>
            <a:r>
              <a:rPr lang="en-US" sz="2400" i="1">
                <a:latin typeface="Times New Roman" panose="02020603050405020304" pitchFamily="18" charset="0"/>
                <a:ea typeface="宋体" panose="02010600030101010101" pitchFamily="2" charset="-122"/>
              </a:rPr>
              <a:t>R</a:t>
            </a:r>
            <a:r>
              <a:rPr lang="zh-CN" sz="2400" baseline="-25000">
                <a:ea typeface="宋体" panose="02010600030101010101" pitchFamily="2" charset="-122"/>
              </a:rPr>
              <a:t>滑</a:t>
            </a:r>
            <a:r>
              <a:rPr lang="zh-CN" sz="2400">
                <a:ea typeface="宋体" panose="02010600030101010101" pitchFamily="2" charset="-122"/>
              </a:rPr>
              <a:t>＝</a:t>
            </a:r>
            <a:r>
              <a:rPr lang="en-US" sz="2400">
                <a:latin typeface="宋体" panose="02010600030101010101" pitchFamily="2" charset="-122"/>
              </a:rPr>
              <a:t>       </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max</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因此滑动变阻器的最大阻值大于或等于</a:t>
            </a:r>
            <a:r>
              <a:rPr lang="en-US" sz="2400" i="1">
                <a:latin typeface="Times New Roman" panose="02020603050405020304" pitchFamily="18" charset="0"/>
                <a:cs typeface="Times New Roman" panose="02020603050405020304" pitchFamily="18" charset="0"/>
              </a:rPr>
              <a:t>R</a:t>
            </a:r>
            <a:r>
              <a:rPr lang="zh-CN" sz="2400" baseline="-25000">
                <a:ea typeface="宋体" panose="02010600030101010101" pitchFamily="2" charset="-122"/>
              </a:rPr>
              <a:t>滑</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控制变量法的应用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控制</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换用阻值不同的定值电阻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观察电流表示数</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电路中可选用的定值电阻最大阻</a:t>
            </a:r>
            <a:r>
              <a:rPr lang="zh-CN" sz="2400">
                <a:latin typeface="Times New Roman" panose="02020603050405020304" pitchFamily="18" charset="0"/>
                <a:ea typeface="宋体" panose="02010600030101010101" pitchFamily="2" charset="-122"/>
              </a:rPr>
              <a:t>值的确定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根据</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                </a:t>
            </a:r>
            <a:r>
              <a:rPr lang="en-US" sz="2400" i="1">
                <a:latin typeface="Times New Roman" panose="02020603050405020304" pitchFamily="18" charset="0"/>
                <a:cs typeface="Times New Roman" panose="02020603050405020304" pitchFamily="18" charset="0"/>
              </a:rPr>
              <a:t>R</a:t>
            </a:r>
            <a:r>
              <a:rPr lang="zh-CN" sz="2400" baseline="-25000">
                <a:ea typeface="宋体" panose="02010600030101010101" pitchFamily="2" charset="-122"/>
              </a:rPr>
              <a:t>滑</a:t>
            </a:r>
            <a:r>
              <a:rPr lang="en-US" sz="2400" baseline="-25000">
                <a:latin typeface="Times New Roman" panose="02020603050405020304" pitchFamily="18" charset="0"/>
                <a:ea typeface="宋体" panose="02010600030101010101" pitchFamily="2" charset="-122"/>
              </a:rPr>
              <a:t>max</a:t>
            </a:r>
            <a:r>
              <a:rPr lang="zh-CN" sz="2400">
                <a:ea typeface="宋体" panose="02010600030101010101" pitchFamily="2" charset="-122"/>
              </a:rPr>
              <a:t>确定</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更换大阻值定值电阻后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滑片移动方向的判断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移动方向应使滑动变阻器接入电路中的阻值变</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电压表的示数始终</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_____</a:t>
            </a:r>
            <a:r>
              <a:rPr lang="en-US" sz="2400">
                <a:latin typeface="Times New Roman" panose="02020603050405020304" pitchFamily="18" charset="0"/>
                <a:ea typeface="宋体" panose="02010600030101010101" pitchFamily="2" charset="-122"/>
              </a:rPr>
              <a:t>_____)5. </a:t>
            </a:r>
            <a:r>
              <a:rPr lang="zh-CN" sz="2400">
                <a:ea typeface="宋体" panose="02010600030101010101" pitchFamily="2" charset="-122"/>
              </a:rPr>
              <a:t>更换阻值不同的电阻多次测量的目的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减小偶然性对实验结果的影响</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使实验结论具有普遍性</a:t>
            </a:r>
            <a:r>
              <a:rPr lang="en-US" sz="2400">
                <a:latin typeface="Times New Roman" panose="02020603050405020304" pitchFamily="18" charset="0"/>
                <a:ea typeface="宋体" panose="02010600030101010101" pitchFamily="2" charset="-122"/>
              </a:rPr>
              <a:t>)</a:t>
            </a:r>
            <a:endParaRPr lang="zh-CN" altLang="en-US" sz="2400"/>
          </a:p>
        </p:txBody>
      </p:sp>
      <p:graphicFrame>
        <p:nvGraphicFramePr>
          <p:cNvPr id="2" name="对象 1">
            <a:hlinkClick r:id="" action="ppaction://ole?verb="/>
          </p:cNvPr>
          <p:cNvGraphicFramePr>
            <a:graphicFrameLocks noChangeAspect="1"/>
          </p:cNvGraphicFramePr>
          <p:nvPr/>
        </p:nvGraphicFramePr>
        <p:xfrm>
          <a:off x="3551555" y="1544320"/>
          <a:ext cx="1015365" cy="740410"/>
        </p:xfrm>
        <a:graphic>
          <a:graphicData uri="http://schemas.openxmlformats.org/presentationml/2006/ole">
            <mc:AlternateContent xmlns:mc="http://schemas.openxmlformats.org/markup-compatibility/2006">
              <mc:Choice xmlns:v="urn:schemas-microsoft-com:vml" Requires="v">
                <p:oleObj spid="_x0000_s11265" name="" r:id="rId1" imgW="609600" imgH="444500" progId="Equation.DSMT4">
                  <p:embed/>
                </p:oleObj>
              </mc:Choice>
              <mc:Fallback>
                <p:oleObj name="" r:id="rId1" imgW="609600" imgH="444500" progId="Equation.DSMT4">
                  <p:embed/>
                  <p:pic>
                    <p:nvPicPr>
                      <p:cNvPr id="0" name="图片 11264"/>
                      <p:cNvPicPr/>
                      <p:nvPr/>
                    </p:nvPicPr>
                    <p:blipFill>
                      <a:blip r:embed="rId2"/>
                      <a:stretch>
                        <a:fillRect/>
                      </a:stretch>
                    </p:blipFill>
                    <p:spPr>
                      <a:xfrm>
                        <a:off x="3551555" y="1544320"/>
                        <a:ext cx="1015365" cy="74041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7788910" y="3197860"/>
          <a:ext cx="1015365" cy="740410"/>
        </p:xfrm>
        <a:graphic>
          <a:graphicData uri="http://schemas.openxmlformats.org/presentationml/2006/ole">
            <mc:AlternateContent xmlns:mc="http://schemas.openxmlformats.org/markup-compatibility/2006">
              <mc:Choice xmlns:v="urn:schemas-microsoft-com:vml" Requires="v">
                <p:oleObj spid="_x0000_s11266" name="" r:id="rId3" imgW="609600" imgH="444500" progId="Equation.DSMT4">
                  <p:embed/>
                </p:oleObj>
              </mc:Choice>
              <mc:Fallback>
                <p:oleObj name="" r:id="rId3" imgW="609600" imgH="444500" progId="Equation.DSMT4">
                  <p:embed/>
                  <p:pic>
                    <p:nvPicPr>
                      <p:cNvPr id="0" name="图片 11265"/>
                      <p:cNvPicPr/>
                      <p:nvPr/>
                    </p:nvPicPr>
                    <p:blipFill>
                      <a:blip r:embed="rId4"/>
                      <a:stretch>
                        <a:fillRect/>
                      </a:stretch>
                    </p:blipFill>
                    <p:spPr>
                      <a:xfrm>
                        <a:off x="7788910" y="3197860"/>
                        <a:ext cx="1015365" cy="740410"/>
                      </a:xfrm>
                      <a:prstGeom prst="rect">
                        <a:avLst/>
                      </a:prstGeom>
                    </p:spPr>
                  </p:pic>
                </p:oleObj>
              </mc:Fallback>
            </mc:AlternateContent>
          </a:graphicData>
        </a:graphic>
      </p:graphicFrame>
      <p:sp>
        <p:nvSpPr>
          <p:cNvPr id="4" name="文本框 3"/>
          <p:cNvSpPr txBox="1"/>
          <p:nvPr/>
        </p:nvSpPr>
        <p:spPr>
          <a:xfrm>
            <a:off x="4495800" y="2174875"/>
            <a:ext cx="26765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定值电阻两端电压</a:t>
            </a:r>
            <a:endParaRPr lang="zh-CN" altLang="en-US" sz="2400" b="0">
              <a:solidFill>
                <a:srgbClr val="FF0000"/>
              </a:solidFill>
              <a:ea typeface="宋体" panose="02010600030101010101" pitchFamily="2" charset="-122"/>
            </a:endParaRPr>
          </a:p>
        </p:txBody>
      </p:sp>
      <p:sp>
        <p:nvSpPr>
          <p:cNvPr id="5" name="文本框 4"/>
          <p:cNvSpPr txBox="1"/>
          <p:nvPr/>
        </p:nvSpPr>
        <p:spPr>
          <a:xfrm>
            <a:off x="3205480" y="4400550"/>
            <a:ext cx="6381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
        <p:nvSpPr>
          <p:cNvPr id="6" name="文本框 5"/>
          <p:cNvSpPr txBox="1"/>
          <p:nvPr/>
        </p:nvSpPr>
        <p:spPr>
          <a:xfrm>
            <a:off x="7104380" y="4413250"/>
            <a:ext cx="14693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保持不变</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5025" y="1038860"/>
            <a:ext cx="10198100"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计算电压值</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a:t>
            </a:r>
            <a:r>
              <a:rPr lang="en-US" sz="2400" i="1">
                <a:latin typeface="Times New Roman" panose="02020603050405020304" pitchFamily="18" charset="0"/>
                <a:cs typeface="Times New Roman" panose="02020603050405020304" pitchFamily="18" charset="0"/>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IR</a:t>
            </a:r>
            <a:r>
              <a:rPr lang="zh-CN" sz="2400">
                <a:ea typeface="宋体" panose="02010600030101010101" pitchFamily="2" charset="-122"/>
              </a:rPr>
              <a:t>计算</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实验表格设计及数据记录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注意：物理量包含电流、电阻；至少</a:t>
            </a: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组数据</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[2018.25(</a:t>
            </a:r>
            <a:r>
              <a:rPr lang="zh-CN" sz="2400">
                <a:cs typeface="仿宋_GB2312" charset="0"/>
              </a:rPr>
              <a:t>二</a:t>
            </a:r>
            <a:r>
              <a:rPr lang="en-US" sz="2400">
                <a:latin typeface="Times New Roman" panose="02020603050405020304" pitchFamily="18" charset="0"/>
                <a:cs typeface="仿宋_GB2312" charset="0"/>
              </a:rPr>
              <a:t>)</a:t>
            </a:r>
            <a:r>
              <a:rPr lang="zh-CN" sz="2400">
                <a:cs typeface="仿宋_GB2312" charset="0"/>
              </a:rPr>
              <a:t>表二</a:t>
            </a:r>
            <a:r>
              <a:rPr lang="en-US" sz="2400">
                <a:latin typeface="Times New Roman" panose="02020603050405020304" pitchFamily="18" charset="0"/>
                <a:cs typeface="仿宋_GB2312" charset="0"/>
              </a:rPr>
              <a:t>]</a:t>
            </a:r>
            <a:r>
              <a:rPr lang="zh-CN" sz="2400">
                <a:ea typeface="黑体" panose="02010609060101010101" pitchFamily="49" charset="-122"/>
              </a:rPr>
              <a:t>【分析数据，总结结论】</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根据数据绘制</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先根据数据画点</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然后将各点用光滑曲线连接</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根据数据或</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图像总结实验结论</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判断错误数据并解释</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分析比较各组数据中电阻与电流的乘积是否相同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找出不同的一组数据</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1825" y="1047750"/>
            <a:ext cx="10881995"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结合滑动变阻器的规格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利用</a:t>
            </a:r>
            <a:r>
              <a:rPr lang="en-US" sz="2400">
                <a:latin typeface="宋体" panose="02010600030101010101" pitchFamily="2" charset="-122"/>
              </a:rPr>
              <a:t>           </a:t>
            </a:r>
            <a:r>
              <a:rPr lang="zh-CN" sz="2400">
                <a:ea typeface="宋体" panose="02010600030101010101" pitchFamily="2" charset="-122"/>
              </a:rPr>
              <a:t>分析判断不是实际实验得出的一组数据</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实验评估和反思</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从控制变量法的要求角度评估：实验操作和结论是否保持定值电阻两端电压不变</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从实验简便性角度评估：是否更方便进行多次测量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更换电阻后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调节滑动变阻器的滑片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电压表示数不能达到规定示数的原因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滑动变阻器的</a:t>
            </a:r>
            <a:r>
              <a:rPr lang="en-US" sz="2400">
                <a:latin typeface="Times New Roman" panose="02020603050405020304" pitchFamily="18" charset="0"/>
                <a:ea typeface="宋体" panose="02010600030101010101" pitchFamily="2" charset="-122"/>
              </a:rPr>
              <a:t>__________________)(4)</a:t>
            </a:r>
            <a:r>
              <a:rPr lang="zh-CN" sz="2400">
                <a:ea typeface="宋体" panose="02010600030101010101" pitchFamily="2" charset="-122"/>
              </a:rPr>
              <a:t>作出的</a:t>
            </a:r>
            <a:r>
              <a:rPr lang="en-US" sz="2400" i="1">
                <a:latin typeface="Times New Roman" panose="02020603050405020304" pitchFamily="18" charset="0"/>
                <a:cs typeface="Times New Roman" panose="02020603050405020304" pitchFamily="18" charset="0"/>
              </a:rPr>
              <a:t>I</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曲线无法直观判断定量关系的改进措施</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绘制</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a:t>
            </a:r>
            <a:r>
              <a:rPr lang="en-US" sz="2400">
                <a:latin typeface="宋体" panose="02010600030101010101" pitchFamily="2" charset="-122"/>
              </a:rPr>
              <a:t>   </a:t>
            </a:r>
            <a:r>
              <a:rPr lang="zh-CN" sz="2400">
                <a:ea typeface="宋体" panose="02010600030101010101" pitchFamily="2" charset="-122"/>
              </a:rPr>
              <a:t>图像</a:t>
            </a:r>
            <a:r>
              <a:rPr lang="en-US" sz="2400">
                <a:latin typeface="Times New Roman" panose="02020603050405020304" pitchFamily="18" charset="0"/>
                <a:ea typeface="宋体" panose="02010600030101010101" pitchFamily="2" charset="-122"/>
              </a:rPr>
              <a:t>)</a:t>
            </a:r>
            <a:endParaRPr lang="zh-CN" altLang="en-US" sz="2400"/>
          </a:p>
        </p:txBody>
      </p:sp>
      <p:graphicFrame>
        <p:nvGraphicFramePr>
          <p:cNvPr id="2" name="对象 1">
            <a:hlinkClick r:id="" action="ppaction://ole?verb="/>
          </p:cNvPr>
          <p:cNvGraphicFramePr>
            <a:graphicFrameLocks noChangeAspect="1"/>
          </p:cNvGraphicFramePr>
          <p:nvPr/>
        </p:nvGraphicFramePr>
        <p:xfrm>
          <a:off x="5025390" y="1047750"/>
          <a:ext cx="1642745" cy="778510"/>
        </p:xfrm>
        <a:graphic>
          <a:graphicData uri="http://schemas.openxmlformats.org/presentationml/2006/ole">
            <mc:AlternateContent xmlns:mc="http://schemas.openxmlformats.org/markup-compatibility/2006">
              <mc:Choice xmlns:v="urn:schemas-microsoft-com:vml" Requires="v">
                <p:oleObj spid="_x0000_s12289" name="" r:id="rId1" imgW="965200" imgH="457200" progId="Equation.DSMT4">
                  <p:embed/>
                </p:oleObj>
              </mc:Choice>
              <mc:Fallback>
                <p:oleObj name="" r:id="rId1" imgW="965200" imgH="457200" progId="Equation.DSMT4">
                  <p:embed/>
                  <p:pic>
                    <p:nvPicPr>
                      <p:cNvPr id="0" name="图片 12288"/>
                      <p:cNvPicPr/>
                      <p:nvPr/>
                    </p:nvPicPr>
                    <p:blipFill>
                      <a:blip r:embed="rId2"/>
                      <a:stretch>
                        <a:fillRect/>
                      </a:stretch>
                    </p:blipFill>
                    <p:spPr>
                      <a:xfrm>
                        <a:off x="5025390" y="1047750"/>
                        <a:ext cx="1642745" cy="77851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8956675" y="5485765"/>
          <a:ext cx="287655" cy="639445"/>
        </p:xfrm>
        <a:graphic>
          <a:graphicData uri="http://schemas.openxmlformats.org/presentationml/2006/ole">
            <mc:AlternateContent xmlns:mc="http://schemas.openxmlformats.org/markup-compatibility/2006">
              <mc:Choice xmlns:v="urn:schemas-microsoft-com:vml" Requires="v">
                <p:oleObj spid="_x0000_s12290" name="" r:id="rId3" imgW="177165" imgH="393700" progId="Equation.DSMT4">
                  <p:embed/>
                </p:oleObj>
              </mc:Choice>
              <mc:Fallback>
                <p:oleObj name="" r:id="rId3" imgW="177165" imgH="393700" progId="Equation.DSMT4">
                  <p:embed/>
                  <p:pic>
                    <p:nvPicPr>
                      <p:cNvPr id="0" name="图片 12289"/>
                      <p:cNvPicPr/>
                      <p:nvPr/>
                    </p:nvPicPr>
                    <p:blipFill>
                      <a:blip r:embed="rId4"/>
                      <a:stretch>
                        <a:fillRect/>
                      </a:stretch>
                    </p:blipFill>
                    <p:spPr>
                      <a:xfrm>
                        <a:off x="8956675" y="5485765"/>
                        <a:ext cx="287655" cy="639445"/>
                      </a:xfrm>
                      <a:prstGeom prst="rect">
                        <a:avLst/>
                      </a:prstGeom>
                    </p:spPr>
                  </p:pic>
                </p:oleObj>
              </mc:Fallback>
            </mc:AlternateContent>
          </a:graphicData>
        </a:graphic>
      </p:graphicFrame>
      <p:sp>
        <p:nvSpPr>
          <p:cNvPr id="4" name="文本框 3"/>
          <p:cNvSpPr txBox="1"/>
          <p:nvPr/>
        </p:nvSpPr>
        <p:spPr>
          <a:xfrm>
            <a:off x="3002915" y="5019040"/>
            <a:ext cx="2098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最大阻值过小</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4205" y="1082675"/>
            <a:ext cx="1090168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实验中没有电压表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增加一个电流表的操作步骤</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电路图设计如下：更换电阻</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调节滑片</a:t>
            </a:r>
            <a:r>
              <a:rPr lang="en-US" sz="2400" b="0" i="1">
                <a:latin typeface="Times New Roman" panose="02020603050405020304" pitchFamily="18" charset="0"/>
                <a:ea typeface="宋体" panose="02010600030101010101" pitchFamily="2" charset="-122"/>
              </a:rPr>
              <a:t>P</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使电流表      </a:t>
            </a:r>
            <a:r>
              <a:rPr lang="zh-CN" sz="2400" b="0">
                <a:latin typeface="Times New Roman" panose="02020603050405020304" pitchFamily="18" charset="0"/>
                <a:ea typeface="宋体" panose="02010600030101010101" pitchFamily="2" charset="-122"/>
              </a:rPr>
              <a:t>示数不变</a:t>
            </a:r>
            <a:r>
              <a:rPr lang="en-US" sz="2400" b="0">
                <a:latin typeface="Times New Roman" panose="02020603050405020304" pitchFamily="18" charset="0"/>
                <a:cs typeface="Times New Roman" panose="02020603050405020304" pitchFamily="18" charset="0"/>
              </a:rPr>
              <a:t>)</a:t>
            </a:r>
            <a:endParaRPr lang="zh-CN" altLang="en-US" sz="2400"/>
          </a:p>
        </p:txBody>
      </p:sp>
      <p:pic>
        <p:nvPicPr>
          <p:cNvPr id="2" name="图片 -2147481489" descr="C:\Documents and Settings\Administrator\桌面\江西物理(JK)\A68.TIF"/>
          <p:cNvPicPr>
            <a:picLocks noChangeAspect="1"/>
          </p:cNvPicPr>
          <p:nvPr/>
        </p:nvPicPr>
        <p:blipFill>
          <a:blip r:embed="rId1" r:link="rId2"/>
          <a:stretch>
            <a:fillRect/>
          </a:stretch>
        </p:blipFill>
        <p:spPr>
          <a:xfrm>
            <a:off x="4138295" y="2669540"/>
            <a:ext cx="3070225" cy="2396490"/>
          </a:xfrm>
          <a:prstGeom prst="rect">
            <a:avLst/>
          </a:prstGeom>
          <a:noFill/>
          <a:ln w="9525">
            <a:noFill/>
          </a:ln>
        </p:spPr>
      </p:pic>
      <p:sp>
        <p:nvSpPr>
          <p:cNvPr id="3" name="文本框 2"/>
          <p:cNvSpPr txBox="1"/>
          <p:nvPr/>
        </p:nvSpPr>
        <p:spPr>
          <a:xfrm>
            <a:off x="624205" y="5258435"/>
            <a:ext cx="9376410" cy="64516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实验结论：</a:t>
            </a:r>
            <a:r>
              <a:rPr lang="zh-CN" sz="2400" b="0">
                <a:ea typeface="宋体" panose="02010600030101010101" pitchFamily="2" charset="-122"/>
              </a:rPr>
              <a:t>电压一定时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通过导体的电流与导体的电阻成</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zh-CN" altLang="en-US" sz="2400"/>
          </a:p>
        </p:txBody>
      </p:sp>
      <p:pic>
        <p:nvPicPr>
          <p:cNvPr id="4" name="图片 -2147481490" descr="C:\Documents and Settings\Administrator\桌面\江西物理(JK)\A1.TIF"/>
          <p:cNvPicPr>
            <a:picLocks noChangeAspect="1"/>
          </p:cNvPicPr>
          <p:nvPr/>
        </p:nvPicPr>
        <p:blipFill>
          <a:blip r:embed="rId3" r:link="rId4"/>
          <a:stretch>
            <a:fillRect/>
          </a:stretch>
        </p:blipFill>
        <p:spPr>
          <a:xfrm>
            <a:off x="4271645" y="1856740"/>
            <a:ext cx="332105" cy="332105"/>
          </a:xfrm>
          <a:prstGeom prst="rect">
            <a:avLst/>
          </a:prstGeom>
          <a:noFill/>
          <a:ln w="9525">
            <a:noFill/>
          </a:ln>
        </p:spPr>
      </p:pic>
      <p:sp>
        <p:nvSpPr>
          <p:cNvPr id="5" name="文本框 4"/>
          <p:cNvSpPr txBox="1"/>
          <p:nvPr/>
        </p:nvSpPr>
        <p:spPr>
          <a:xfrm>
            <a:off x="8485505" y="5350510"/>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反比</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7920" y="83502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685165" y="1419225"/>
            <a:ext cx="10850880" cy="5077460"/>
          </a:xfrm>
          <a:prstGeom prst="rect">
            <a:avLst/>
          </a:prstGeom>
          <a:noFill/>
          <a:ln w="9525">
            <a:noFill/>
          </a:ln>
        </p:spPr>
        <p:txBody>
          <a:bodyPr wrap="square">
            <a:spAutoFit/>
          </a:bodyPr>
          <a:p>
            <a:pPr indent="0" fontAlgn="auto">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　【实验名称】探究导体中电流跟电阻的关系．【实验器材】电压恒为</a:t>
            </a:r>
            <a:r>
              <a:rPr lang="en-US" sz="2400">
                <a:latin typeface="Times New Roman" panose="02020603050405020304" pitchFamily="18" charset="0"/>
                <a:cs typeface="Times New Roman" panose="02020603050405020304" pitchFamily="18" charset="0"/>
              </a:rPr>
              <a:t>3 V</a:t>
            </a:r>
            <a:r>
              <a:rPr lang="zh-CN" sz="2400">
                <a:latin typeface="Times New Roman" panose="02020603050405020304" pitchFamily="18" charset="0"/>
                <a:cs typeface="Times New Roman" panose="02020603050405020304" pitchFamily="18" charset="0"/>
              </a:rPr>
              <a:t>的电源，电流表、电压表、滑动变阻器</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M</a:t>
            </a:r>
            <a:r>
              <a:rPr lang="en-US" sz="2400">
                <a:latin typeface="Times New Roman" panose="02020603050405020304" pitchFamily="18" charset="0"/>
                <a:cs typeface="Times New Roman" panose="02020603050405020304" pitchFamily="18" charset="0"/>
              </a:rPr>
              <a:t>(10 Ω</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1 A)</a:t>
            </a:r>
            <a:r>
              <a:rPr lang="zh-CN" sz="2400">
                <a:latin typeface="Times New Roman" panose="02020603050405020304" pitchFamily="18" charset="0"/>
                <a:cs typeface="Times New Roman" panose="02020603050405020304" pitchFamily="18" charset="0"/>
              </a:rPr>
              <a:t>、滑动变阻器</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N</a:t>
            </a:r>
            <a:r>
              <a:rPr lang="en-US" sz="2400">
                <a:latin typeface="Times New Roman" panose="02020603050405020304" pitchFamily="18" charset="0"/>
                <a:cs typeface="Times New Roman" panose="02020603050405020304" pitchFamily="18" charset="0"/>
              </a:rPr>
              <a:t>(20 Ω</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1A)</a:t>
            </a:r>
            <a:r>
              <a:rPr lang="zh-CN" sz="2400">
                <a:latin typeface="Times New Roman" panose="02020603050405020304" pitchFamily="18" charset="0"/>
                <a:cs typeface="Times New Roman" panose="02020603050405020304" pitchFamily="18" charset="0"/>
              </a:rPr>
              <a:t>、开关各一个，定值电阻</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个</a:t>
            </a:r>
            <a:r>
              <a:rPr lang="en-US" sz="2400">
                <a:latin typeface="Times New Roman" panose="02020603050405020304" pitchFamily="18" charset="0"/>
                <a:cs typeface="Times New Roman" panose="02020603050405020304" pitchFamily="18" charset="0"/>
              </a:rPr>
              <a:t>(5 Ω</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 Ω</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 Ω</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30 Ω</a:t>
            </a:r>
            <a:r>
              <a:rPr lang="zh-CN" sz="2400">
                <a:latin typeface="Times New Roman" panose="02020603050405020304" pitchFamily="18" charset="0"/>
                <a:cs typeface="Times New Roman" panose="02020603050405020304" pitchFamily="18" charset="0"/>
              </a:rPr>
              <a:t>各一只</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，导线若干．【制定计划与设计实验】</a:t>
            </a:r>
            <a:r>
              <a:rPr lang="en-US" sz="2400">
                <a:latin typeface="Times New Roman" panose="02020603050405020304" pitchFamily="18" charset="0"/>
                <a:cs typeface="Times New Roman" panose="02020603050405020304" pitchFamily="18" charset="0"/>
              </a:rPr>
              <a:t>(1)</a:t>
            </a:r>
            <a:r>
              <a:rPr lang="zh-CN" sz="2400">
                <a:latin typeface="Times New Roman" panose="02020603050405020304" pitchFamily="18" charset="0"/>
                <a:cs typeface="Times New Roman" panose="02020603050405020304" pitchFamily="18" charset="0"/>
              </a:rPr>
              <a:t>如图是未完成的电路图，请用</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笔画线代替导线，将电路连接完</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整，要求滑片向</a:t>
            </a:r>
            <a:r>
              <a:rPr lang="en-US" sz="2400" i="1">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cs typeface="Times New Roman" panose="02020603050405020304" pitchFamily="18" charset="0"/>
              </a:rPr>
              <a:t>端移动时，电</a:t>
            </a:r>
            <a:endParaRPr lang="zh-CN" sz="2400">
              <a:latin typeface="Times New Roman" panose="02020603050405020304" pitchFamily="18" charset="0"/>
              <a:cs typeface="Times New Roman" panose="02020603050405020304" pitchFamily="18" charset="0"/>
            </a:endParaRPr>
          </a:p>
          <a:p>
            <a:pPr indent="0" fontAlgn="auto">
              <a:lnSpc>
                <a:spcPct val="150000"/>
              </a:lnSpc>
            </a:pPr>
            <a:r>
              <a:rPr lang="zh-CN" sz="2400">
                <a:latin typeface="Times New Roman" panose="02020603050405020304" pitchFamily="18" charset="0"/>
                <a:cs typeface="Times New Roman" panose="02020603050405020304" pitchFamily="18" charset="0"/>
              </a:rPr>
              <a:t>流表示数变大</a:t>
            </a:r>
            <a:r>
              <a:rPr 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pic>
        <p:nvPicPr>
          <p:cNvPr id="2" name="图片 -2147481487" descr="C:\Documents and Settings\Administrator\桌面\江西物理(JK)\A69.TIF"/>
          <p:cNvPicPr>
            <a:picLocks noChangeAspect="1"/>
          </p:cNvPicPr>
          <p:nvPr/>
        </p:nvPicPr>
        <p:blipFill>
          <a:blip r:embed="rId2" r:link="rId3"/>
          <a:srcRect l="-1885" t="-4030" r="45057" b="-945"/>
          <a:stretch>
            <a:fillRect/>
          </a:stretch>
        </p:blipFill>
        <p:spPr>
          <a:xfrm>
            <a:off x="6916420" y="3180715"/>
            <a:ext cx="3369310" cy="2679700"/>
          </a:xfrm>
          <a:prstGeom prst="rect">
            <a:avLst/>
          </a:prstGeom>
          <a:noFill/>
          <a:ln w="9525">
            <a:noFill/>
          </a:ln>
        </p:spPr>
      </p:pic>
      <p:sp>
        <p:nvSpPr>
          <p:cNvPr id="3" name="文本框 2"/>
          <p:cNvSpPr txBox="1"/>
          <p:nvPr/>
        </p:nvSpPr>
        <p:spPr>
          <a:xfrm>
            <a:off x="8016875" y="5948045"/>
            <a:ext cx="1124585" cy="368300"/>
          </a:xfrm>
          <a:prstGeom prst="rect">
            <a:avLst/>
          </a:prstGeom>
          <a:noFill/>
          <a:ln w="9525">
            <a:noFill/>
          </a:ln>
        </p:spPr>
        <p:txBody>
          <a:bodyPr wrap="square">
            <a:spAutoFit/>
          </a:bodyPr>
          <a:p>
            <a:pPr indent="0"/>
            <a:r>
              <a:rPr lang="zh-CN" b="0">
                <a:cs typeface="楷体_GB2312" charset="0"/>
              </a:rPr>
              <a:t>例</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5" name="任意多边形 4"/>
          <p:cNvSpPr/>
          <p:nvPr/>
        </p:nvSpPr>
        <p:spPr>
          <a:xfrm>
            <a:off x="8666480" y="3876675"/>
            <a:ext cx="822960" cy="612775"/>
          </a:xfrm>
          <a:custGeom>
            <a:avLst/>
            <a:gdLst>
              <a:gd name="connisteX0" fmla="*/ 608965 w 822750"/>
              <a:gd name="connsiteY0" fmla="*/ 0 h 612562"/>
              <a:gd name="connisteX1" fmla="*/ 821690 w 822750"/>
              <a:gd name="connsiteY1" fmla="*/ 142240 h 612562"/>
              <a:gd name="connisteX2" fmla="*/ 527685 w 822750"/>
              <a:gd name="connsiteY2" fmla="*/ 577850 h 612562"/>
              <a:gd name="connisteX3" fmla="*/ 0 w 822750"/>
              <a:gd name="connsiteY3" fmla="*/ 557530 h 612562"/>
            </a:gdLst>
            <a:ahLst/>
            <a:cxnLst>
              <a:cxn ang="0">
                <a:pos x="connisteX0" y="connsiteY0"/>
              </a:cxn>
              <a:cxn ang="0">
                <a:pos x="connisteX1" y="connsiteY1"/>
              </a:cxn>
              <a:cxn ang="0">
                <a:pos x="connisteX2" y="connsiteY2"/>
              </a:cxn>
              <a:cxn ang="0">
                <a:pos x="connisteX3" y="connsiteY3"/>
              </a:cxn>
            </a:cxnLst>
            <a:rect l="l" t="t" r="r" b="b"/>
            <a:pathLst>
              <a:path w="822751" h="612563">
                <a:moveTo>
                  <a:pt x="608965" y="0"/>
                </a:moveTo>
                <a:cubicBezTo>
                  <a:pt x="657225" y="19685"/>
                  <a:pt x="838200" y="26670"/>
                  <a:pt x="821690" y="142240"/>
                </a:cubicBezTo>
                <a:cubicBezTo>
                  <a:pt x="805180" y="257810"/>
                  <a:pt x="692150" y="494665"/>
                  <a:pt x="527685" y="577850"/>
                </a:cubicBezTo>
                <a:cubicBezTo>
                  <a:pt x="363220" y="661035"/>
                  <a:pt x="99695" y="570230"/>
                  <a:pt x="0" y="55753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a:off x="8352155" y="3836035"/>
            <a:ext cx="334645" cy="568325"/>
          </a:xfrm>
          <a:custGeom>
            <a:avLst/>
            <a:gdLst>
              <a:gd name="connisteX0" fmla="*/ 334645 w 334645"/>
              <a:gd name="connsiteY0" fmla="*/ 568325 h 568325"/>
              <a:gd name="connisteX1" fmla="*/ 193040 w 334645"/>
              <a:gd name="connsiteY1" fmla="*/ 273685 h 568325"/>
              <a:gd name="connisteX2" fmla="*/ 0 w 334645"/>
              <a:gd name="connsiteY2" fmla="*/ 0 h 568325"/>
            </a:gdLst>
            <a:ahLst/>
            <a:cxnLst>
              <a:cxn ang="0">
                <a:pos x="connisteX0" y="connsiteY0"/>
              </a:cxn>
              <a:cxn ang="0">
                <a:pos x="connisteX1" y="connsiteY1"/>
              </a:cxn>
              <a:cxn ang="0">
                <a:pos x="connisteX2" y="connsiteY2"/>
              </a:cxn>
            </a:cxnLst>
            <a:rect l="l" t="t" r="r" b="b"/>
            <a:pathLst>
              <a:path w="334645" h="568325">
                <a:moveTo>
                  <a:pt x="334645" y="568325"/>
                </a:moveTo>
                <a:cubicBezTo>
                  <a:pt x="309880" y="514985"/>
                  <a:pt x="259715" y="387350"/>
                  <a:pt x="193040" y="273685"/>
                </a:cubicBezTo>
                <a:cubicBezTo>
                  <a:pt x="126365" y="160020"/>
                  <a:pt x="35560" y="48895"/>
                  <a:pt x="0"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5" grpId="0" bldLvl="0" animBg="1"/>
      <p:bldP spid="5" grpId="1" animBg="1"/>
      <p:bldP spid="8" grpId="0" bldLvl="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4040" y="1823085"/>
            <a:ext cx="1099312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连接电路前开关应</a:t>
            </a:r>
            <a:r>
              <a:rPr lang="en-US" sz="2400" b="0">
                <a:latin typeface="Times New Roman" panose="02020603050405020304" pitchFamily="18" charset="0"/>
                <a:ea typeface="宋体" panose="02010600030101010101" pitchFamily="2" charset="-122"/>
              </a:rPr>
              <a:t>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滑动变阻器滑片应移到</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目的是</a:t>
            </a:r>
            <a:r>
              <a:rPr lang="en-US" sz="2400" b="0">
                <a:latin typeface="Times New Roman" panose="02020603050405020304" pitchFamily="18" charset="0"/>
                <a:ea typeface="宋体" panose="02010600030101010101" pitchFamily="2" charset="-122"/>
              </a:rPr>
              <a:t>__________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实验过程中滑动变阻器的另一个作用是</a:t>
            </a:r>
            <a:r>
              <a:rPr lang="en-US" sz="2400" b="0">
                <a:latin typeface="Times New Roman" panose="02020603050405020304" pitchFamily="18" charset="0"/>
                <a:ea typeface="宋体" panose="02010600030101010101" pitchFamily="2" charset="-122"/>
              </a:rPr>
              <a:t>________________________________</a:t>
            </a:r>
            <a:r>
              <a:rPr lang="zh-CN" sz="2400" b="0">
                <a:ea typeface="宋体" panose="02010600030101010101" pitchFamily="2" charset="-122"/>
              </a:rPr>
              <a:t>．【进行实验与收集证据】</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电路连接正确后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闭合开关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移动滑片</a:t>
            </a:r>
            <a:r>
              <a:rPr lang="en-US" sz="2400" b="0" i="1">
                <a:latin typeface="Times New Roman" panose="02020603050405020304" pitchFamily="18" charset="0"/>
                <a:cs typeface="Times New Roman" panose="02020603050405020304" pitchFamily="18" charset="0"/>
              </a:rPr>
              <a:t>P</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发现电压表始终无示数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电流表有示数</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其原因可能是定值电阻</a:t>
            </a:r>
            <a:r>
              <a:rPr lang="en-US" sz="2400" b="0">
                <a:latin typeface="Times New Roman" panose="02020603050405020304" pitchFamily="18" charset="0"/>
                <a:ea typeface="宋体" panose="02010600030101010101" pitchFamily="2" charset="-122"/>
              </a:rPr>
              <a:t>_____________</a:t>
            </a:r>
            <a:r>
              <a:rPr lang="zh-CN" sz="2400" b="0">
                <a:ea typeface="宋体" panose="02010600030101010101" pitchFamily="2" charset="-122"/>
              </a:rPr>
              <a:t>．</a:t>
            </a:r>
            <a:endParaRPr lang="zh-CN" altLang="en-US" sz="2400"/>
          </a:p>
        </p:txBody>
      </p:sp>
      <p:sp>
        <p:nvSpPr>
          <p:cNvPr id="2" name="文本框 1"/>
          <p:cNvSpPr txBox="1"/>
          <p:nvPr/>
        </p:nvSpPr>
        <p:spPr>
          <a:xfrm>
            <a:off x="3591560" y="1968500"/>
            <a:ext cx="850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3" name="文本框 2"/>
          <p:cNvSpPr txBox="1"/>
          <p:nvPr/>
        </p:nvSpPr>
        <p:spPr>
          <a:xfrm>
            <a:off x="8094980" y="1955800"/>
            <a:ext cx="40513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602740" y="2451100"/>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保护电路</a:t>
            </a:r>
            <a:endParaRPr lang="zh-CN" altLang="en-US" sz="2400" b="0">
              <a:solidFill>
                <a:srgbClr val="FF0000"/>
              </a:solidFill>
              <a:ea typeface="宋体" panose="02010600030101010101" pitchFamily="2" charset="-122"/>
            </a:endParaRPr>
          </a:p>
        </p:txBody>
      </p:sp>
      <p:sp>
        <p:nvSpPr>
          <p:cNvPr id="5" name="文本框 4"/>
          <p:cNvSpPr txBox="1"/>
          <p:nvPr/>
        </p:nvSpPr>
        <p:spPr>
          <a:xfrm>
            <a:off x="710565" y="301117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控制定值电阻两端的电压保持不变</a:t>
            </a:r>
            <a:endParaRPr lang="zh-CN" altLang="en-US" sz="2400" b="0">
              <a:solidFill>
                <a:srgbClr val="FF0000"/>
              </a:solidFill>
              <a:ea typeface="宋体" panose="02010600030101010101" pitchFamily="2" charset="-122"/>
            </a:endParaRPr>
          </a:p>
        </p:txBody>
      </p:sp>
      <p:sp>
        <p:nvSpPr>
          <p:cNvPr id="6" name="文本框 5"/>
          <p:cNvSpPr txBox="1"/>
          <p:nvPr/>
        </p:nvSpPr>
        <p:spPr>
          <a:xfrm>
            <a:off x="5127625" y="4682490"/>
            <a:ext cx="922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短路</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3880" y="658495"/>
            <a:ext cx="11024235" cy="396938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排除故障后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小明在实验过程中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先将</a:t>
            </a:r>
            <a:r>
              <a:rPr lang="en-US" sz="2400" b="0">
                <a:latin typeface="Times New Roman" panose="02020603050405020304" pitchFamily="18" charset="0"/>
                <a:ea typeface="宋体" panose="02010600030101010101" pitchFamily="2" charset="-122"/>
              </a:rPr>
              <a:t>5 Ω</a:t>
            </a:r>
            <a:r>
              <a:rPr lang="zh-CN" sz="2400" b="0">
                <a:ea typeface="宋体" panose="02010600030101010101" pitchFamily="2" charset="-122"/>
              </a:rPr>
              <a:t>的电阻接入电路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移动滑动变阻器的滑片使电压表的示数为</a:t>
            </a:r>
            <a:r>
              <a:rPr lang="en-US" sz="2400" b="0">
                <a:latin typeface="Times New Roman" panose="02020603050405020304" pitchFamily="18" charset="0"/>
                <a:ea typeface="宋体" panose="02010600030101010101" pitchFamily="2" charset="-122"/>
              </a:rPr>
              <a:t>2 V</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并记下电流值．接着断开开关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将</a:t>
            </a:r>
            <a:r>
              <a:rPr lang="en-US" sz="2400" b="0">
                <a:latin typeface="Times New Roman" panose="02020603050405020304" pitchFamily="18" charset="0"/>
                <a:ea typeface="宋体" panose="02010600030101010101" pitchFamily="2" charset="-122"/>
              </a:rPr>
              <a:t>5 Ω</a:t>
            </a:r>
            <a:r>
              <a:rPr lang="zh-CN" sz="2400" b="0">
                <a:ea typeface="宋体" panose="02010600030101010101" pitchFamily="2" charset="-122"/>
              </a:rPr>
              <a:t>电阻更换成</a:t>
            </a:r>
            <a:r>
              <a:rPr lang="en-US" sz="2400" b="0">
                <a:latin typeface="Times New Roman" panose="02020603050405020304" pitchFamily="18" charset="0"/>
                <a:ea typeface="宋体" panose="02010600030101010101" pitchFamily="2" charset="-122"/>
              </a:rPr>
              <a:t>10 Ω</a:t>
            </a:r>
            <a:r>
              <a:rPr lang="zh-CN" sz="2400" b="0">
                <a:ea typeface="宋体" panose="02010600030101010101" pitchFamily="2" charset="-122"/>
              </a:rPr>
              <a:t>电阻</a:t>
            </a:r>
            <a:r>
              <a:rPr lang="zh-CN" sz="2400" b="0">
                <a:latin typeface="Times New Roman" panose="02020603050405020304" pitchFamily="18" charset="0"/>
                <a:ea typeface="宋体" panose="02010600030101010101" pitchFamily="2" charset="-122"/>
              </a:rPr>
              <a:t>，他下一步的操作应该是：闭合开关，向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B</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端调节滑动变阻器的滑片</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直至电压表的示数为</a:t>
            </a:r>
            <a:r>
              <a:rPr lang="en-US" sz="2400" b="0">
                <a:latin typeface="Times New Roman" panose="02020603050405020304" pitchFamily="18" charset="0"/>
                <a:ea typeface="宋体" panose="02010600030101010101" pitchFamily="2" charset="-122"/>
              </a:rPr>
              <a:t>________V</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并记下此时电流表的示数；再改接</a:t>
            </a:r>
            <a:r>
              <a:rPr lang="en-US" sz="2400" b="0">
                <a:latin typeface="Times New Roman" panose="02020603050405020304" pitchFamily="18" charset="0"/>
                <a:ea typeface="宋体" panose="02010600030101010101" pitchFamily="2" charset="-122"/>
              </a:rPr>
              <a:t>20 Ω</a:t>
            </a:r>
            <a:r>
              <a:rPr lang="zh-CN" sz="2400" b="0">
                <a:ea typeface="宋体" panose="02010600030101010101" pitchFamily="2" charset="-122"/>
              </a:rPr>
              <a:t>的电阻</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重复上述步骤．</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下表是小明记录的实验数据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其中第</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次实验时电流表示数如图乙所示</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其读数为</a:t>
            </a:r>
            <a:r>
              <a:rPr lang="en-US" sz="2400" b="0">
                <a:latin typeface="Times New Roman" panose="02020603050405020304" pitchFamily="18" charset="0"/>
                <a:ea typeface="宋体" panose="02010600030101010101" pitchFamily="2" charset="-122"/>
              </a:rPr>
              <a:t>________A.</a:t>
            </a:r>
            <a:endParaRPr lang="zh-CN" altLang="en-US" sz="2400"/>
          </a:p>
        </p:txBody>
      </p:sp>
      <p:graphicFrame>
        <p:nvGraphicFramePr>
          <p:cNvPr id="2" name="表格 1"/>
          <p:cNvGraphicFramePr/>
          <p:nvPr>
            <p:custDataLst>
              <p:tags r:id="rId1"/>
            </p:custDataLst>
          </p:nvPr>
        </p:nvGraphicFramePr>
        <p:xfrm>
          <a:off x="660082" y="4686935"/>
          <a:ext cx="6024880" cy="1659255"/>
        </p:xfrm>
        <a:graphic>
          <a:graphicData uri="http://schemas.openxmlformats.org/drawingml/2006/table">
            <a:tbl>
              <a:tblPr firstRow="1" bandRow="1">
                <a:tableStyleId>{5940675A-B579-460E-94D1-54222C63F5DA}</a:tableStyleId>
              </a:tblPr>
              <a:tblGrid>
                <a:gridCol w="2160905"/>
                <a:gridCol w="948690"/>
                <a:gridCol w="948690"/>
                <a:gridCol w="869950"/>
                <a:gridCol w="1096645"/>
              </a:tblGrid>
              <a:tr h="55308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308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电阻/Ω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308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0.08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7724775" y="1857375"/>
            <a:ext cx="54673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6821170" y="2413000"/>
            <a:ext cx="4756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568450" y="4053840"/>
            <a:ext cx="5867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0.1</a:t>
            </a:r>
            <a:endParaRPr lang="en-US" altLang="en-US" sz="2400" b="0">
              <a:solidFill>
                <a:srgbClr val="FF0000"/>
              </a:solidFill>
              <a:latin typeface="Times New Roman" panose="02020603050405020304" pitchFamily="18" charset="0"/>
              <a:ea typeface="宋体" panose="02010600030101010101" pitchFamily="2" charset="-122"/>
            </a:endParaRPr>
          </a:p>
        </p:txBody>
      </p:sp>
      <p:pic>
        <p:nvPicPr>
          <p:cNvPr id="6" name="图片 -2147481487" descr="C:\Documents and Settings\Administrator\桌面\江西物理(JK)\A69.TIF"/>
          <p:cNvPicPr>
            <a:picLocks noChangeAspect="1"/>
          </p:cNvPicPr>
          <p:nvPr/>
        </p:nvPicPr>
        <p:blipFill>
          <a:blip r:embed="rId2" r:link="rId3">
            <a:clrChange>
              <a:clrFrom>
                <a:srgbClr val="FFFFFF">
                  <a:alpha val="100000"/>
                </a:srgbClr>
              </a:clrFrom>
              <a:clrTo>
                <a:srgbClr val="FFFFFF">
                  <a:alpha val="100000"/>
                  <a:alpha val="0"/>
                </a:srgbClr>
              </a:clrTo>
            </a:clrChange>
          </a:blip>
          <a:srcRect l="57610" r="-2131" b="-1567"/>
          <a:stretch>
            <a:fillRect/>
          </a:stretch>
        </p:blipFill>
        <p:spPr>
          <a:xfrm>
            <a:off x="8035925" y="4076065"/>
            <a:ext cx="2639695" cy="25927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51269" y="93281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00" name="文本框 99"/>
          <p:cNvSpPr txBox="1"/>
          <p:nvPr/>
        </p:nvSpPr>
        <p:spPr>
          <a:xfrm>
            <a:off x="1051560" y="1577975"/>
            <a:ext cx="7752080" cy="737235"/>
          </a:xfrm>
          <a:prstGeom prst="rect">
            <a:avLst/>
          </a:prstGeom>
          <a:noFill/>
          <a:ln w="9525">
            <a:noFill/>
          </a:ln>
        </p:spPr>
        <p:txBody>
          <a:bodyPr wrap="square">
            <a:spAutoFit/>
          </a:bodyPr>
          <a:p>
            <a:pPr indent="0" fontAlgn="auto">
              <a:lnSpc>
                <a:spcPct val="150000"/>
              </a:lnSpc>
            </a:pPr>
            <a:r>
              <a:rPr lang="zh-CN" sz="2800" b="0">
                <a:ea typeface="黑体" panose="02010609060101010101" pitchFamily="49" charset="-122"/>
              </a:rPr>
              <a:t>探究电流与电压、电阻关系实验的共有命题点：</a:t>
            </a:r>
            <a:endParaRPr lang="zh-CN" altLang="en-US" sz="2800"/>
          </a:p>
        </p:txBody>
      </p:sp>
      <p:pic>
        <p:nvPicPr>
          <p:cNvPr id="2" name="图片 -2147481507" descr="C:\Documents and Settings\Administrator\桌面\江西物理(JK)\A64.TIF"/>
          <p:cNvPicPr>
            <a:picLocks noChangeAspect="1"/>
          </p:cNvPicPr>
          <p:nvPr/>
        </p:nvPicPr>
        <p:blipFill>
          <a:blip r:embed="rId2" r:link="rId3"/>
          <a:stretch>
            <a:fillRect/>
          </a:stretch>
        </p:blipFill>
        <p:spPr>
          <a:xfrm>
            <a:off x="2211705" y="3550920"/>
            <a:ext cx="3051810" cy="2371725"/>
          </a:xfrm>
          <a:prstGeom prst="rect">
            <a:avLst/>
          </a:prstGeom>
          <a:noFill/>
          <a:ln w="9525">
            <a:noFill/>
          </a:ln>
        </p:spPr>
      </p:pic>
      <p:pic>
        <p:nvPicPr>
          <p:cNvPr id="3" name="图片 -2147481237"/>
          <p:cNvPicPr>
            <a:picLocks noChangeAspect="1"/>
          </p:cNvPicPr>
          <p:nvPr/>
        </p:nvPicPr>
        <p:blipFill>
          <a:blip r:embed="rId4"/>
          <a:stretch>
            <a:fillRect/>
          </a:stretch>
        </p:blipFill>
        <p:spPr>
          <a:xfrm>
            <a:off x="6416675" y="3418840"/>
            <a:ext cx="3536950" cy="2768600"/>
          </a:xfrm>
          <a:prstGeom prst="rect">
            <a:avLst/>
          </a:prstGeom>
          <a:noFill/>
          <a:ln w="9525">
            <a:noFill/>
          </a:ln>
        </p:spPr>
      </p:pic>
      <p:grpSp>
        <p:nvGrpSpPr>
          <p:cNvPr id="10" name="组合 9"/>
          <p:cNvGrpSpPr/>
          <p:nvPr/>
        </p:nvGrpSpPr>
        <p:grpSpPr>
          <a:xfrm>
            <a:off x="1189355" y="2248535"/>
            <a:ext cx="4551045" cy="737235"/>
            <a:chOff x="1553" y="3494"/>
            <a:chExt cx="7167" cy="1161"/>
          </a:xfrm>
        </p:grpSpPr>
        <p:sp>
          <p:nvSpPr>
            <p:cNvPr id="20481" name="文本框 4"/>
            <p:cNvSpPr txBox="1"/>
            <p:nvPr/>
          </p:nvSpPr>
          <p:spPr>
            <a:xfrm>
              <a:off x="5350" y="3494"/>
              <a:ext cx="337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实验电路图</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9" name="组合 8"/>
            <p:cNvGrpSpPr/>
            <p:nvPr/>
          </p:nvGrpSpPr>
          <p:grpSpPr>
            <a:xfrm>
              <a:off x="1553" y="3753"/>
              <a:ext cx="3522" cy="822"/>
              <a:chOff x="1713" y="4073"/>
              <a:chExt cx="3522" cy="822"/>
            </a:xfrm>
          </p:grpSpPr>
          <p:pic>
            <p:nvPicPr>
              <p:cNvPr id="7" name="图片 6" descr="方块小标4字标"/>
              <p:cNvPicPr>
                <a:picLocks noChangeAspect="1"/>
              </p:cNvPicPr>
              <p:nvPr/>
            </p:nvPicPr>
            <p:blipFill>
              <a:blip r:embed="rId5"/>
              <a:stretch>
                <a:fillRect/>
              </a:stretch>
            </p:blipFill>
            <p:spPr>
              <a:xfrm>
                <a:off x="1733" y="4093"/>
                <a:ext cx="3502" cy="748"/>
              </a:xfrm>
              <a:prstGeom prst="rect">
                <a:avLst/>
              </a:prstGeom>
            </p:spPr>
          </p:pic>
          <p:sp>
            <p:nvSpPr>
              <p:cNvPr id="8" name="文本框 7"/>
              <p:cNvSpPr txBox="1"/>
              <p:nvPr/>
            </p:nvSpPr>
            <p:spPr>
              <a:xfrm>
                <a:off x="1713" y="40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1</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2785" y="1975485"/>
            <a:ext cx="1067879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老师看了小明记录的实验数据后指出其中一次数据是错误的</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你认为是第</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次</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填实验序号</a:t>
            </a:r>
            <a:r>
              <a:rPr lang="en-US" sz="2400" b="0">
                <a:latin typeface="Times New Roman" panose="02020603050405020304" pitchFamily="18" charset="0"/>
                <a:ea typeface="宋体" panose="02010600030101010101" pitchFamily="2" charset="-122"/>
              </a:rPr>
              <a:t>)</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经小明回忆</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是由于他只更换了阻值更大的定值电阻而忘记</a:t>
            </a:r>
            <a:r>
              <a:rPr lang="en-US" sz="2400" b="0">
                <a:latin typeface="Times New Roman" panose="02020603050405020304" pitchFamily="18" charset="0"/>
                <a:ea typeface="宋体" panose="02010600030101010101" pitchFamily="2" charset="-122"/>
              </a:rPr>
              <a:t>_________</a:t>
            </a:r>
            <a:r>
              <a:rPr lang="en-US" sz="2400">
                <a:latin typeface="Times New Roman" panose="02020603050405020304" pitchFamily="18" charset="0"/>
                <a:ea typeface="宋体" panose="02010600030101010101" pitchFamily="2" charset="-122"/>
                <a:sym typeface="+mn-ea"/>
              </a:rPr>
              <a:t>______</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就读取了电流值而造成的．【实验结论】根据表格数据得出实验结论：当电阻两端的电压不变时</a:t>
            </a:r>
            <a:r>
              <a:rPr lang="zh-CN"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a:t>
            </a:r>
            <a:endParaRPr lang="zh-CN" altLang="en-US" sz="2400"/>
          </a:p>
        </p:txBody>
      </p:sp>
      <p:sp>
        <p:nvSpPr>
          <p:cNvPr id="2" name="文本框 1"/>
          <p:cNvSpPr txBox="1"/>
          <p:nvPr/>
        </p:nvSpPr>
        <p:spPr>
          <a:xfrm>
            <a:off x="1210310" y="2625725"/>
            <a:ext cx="43497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4</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2246630" y="3185795"/>
            <a:ext cx="33864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调节滑动变阻器的滑片</a:t>
            </a:r>
            <a:endParaRPr lang="zh-CN" altLang="en-US" sz="2400" b="0">
              <a:solidFill>
                <a:srgbClr val="FF0000"/>
              </a:solidFill>
              <a:ea typeface="宋体" panose="02010600030101010101" pitchFamily="2" charset="-122"/>
            </a:endParaRPr>
          </a:p>
        </p:txBody>
      </p:sp>
      <p:sp>
        <p:nvSpPr>
          <p:cNvPr id="4" name="文本框 3"/>
          <p:cNvSpPr txBox="1"/>
          <p:nvPr/>
        </p:nvSpPr>
        <p:spPr>
          <a:xfrm>
            <a:off x="825500" y="427609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通过电阻的电流与电阻的阻值成反比</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10565" y="8966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96900" y="1358265"/>
            <a:ext cx="1125791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为使能顺利完成四组实验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该实验中选择的滑动变阻器是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cs typeface="Times New Roman" panose="02020603050405020304" pitchFamily="18" charset="0"/>
              </a:rPr>
              <a:t>R</a:t>
            </a:r>
            <a:r>
              <a:rPr lang="en-US" sz="2400" b="0" i="1" baseline="-25000">
                <a:latin typeface="Times New Roman" panose="02020603050405020304" pitchFamily="18" charset="0"/>
                <a:cs typeface="Times New Roman" panose="02020603050405020304" pitchFamily="18" charset="0"/>
              </a:rPr>
              <a:t>M</a:t>
            </a:r>
            <a:r>
              <a:rPr lang="en-US" sz="2400" b="0">
                <a:latin typeface="Times New Roman" panose="02020603050405020304" pitchFamily="18" charset="0"/>
                <a:cs typeface="Times New Roman" panose="02020603050405020304" pitchFamily="18" charset="0"/>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en-US" sz="2400" b="0" i="1">
                <a:latin typeface="Times New Roman" panose="02020603050405020304" pitchFamily="18" charset="0"/>
                <a:ea typeface="宋体" panose="02010600030101010101" pitchFamily="2" charset="-122"/>
              </a:rPr>
              <a:t>R</a:t>
            </a:r>
            <a:r>
              <a:rPr lang="en-US" sz="2400" b="0" i="1" baseline="-25000">
                <a:latin typeface="Times New Roman" panose="02020603050405020304" pitchFamily="18" charset="0"/>
                <a:cs typeface="Times New Roman" panose="02020603050405020304" pitchFamily="18" charset="0"/>
              </a:rPr>
              <a:t>N</a:t>
            </a:r>
            <a:r>
              <a:rPr lang="en-US"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实验结束后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应先</a:t>
            </a:r>
            <a:r>
              <a:rPr lang="en-US" sz="2400" b="0">
                <a:latin typeface="Times New Roman" panose="02020603050405020304" pitchFamily="18" charset="0"/>
                <a:ea typeface="宋体" panose="02010600030101010101" pitchFamily="2" charset="-122"/>
              </a:rPr>
              <a:t>__</a:t>
            </a:r>
            <a:r>
              <a:rPr lang="en-US" sz="2400">
                <a:latin typeface="Times New Roman" panose="02020603050405020304" pitchFamily="18" charset="0"/>
                <a:ea typeface="宋体" panose="02010600030101010101" pitchFamily="2" charset="-122"/>
                <a:sym typeface="+mn-ea"/>
              </a:rPr>
              <a:t>___</a:t>
            </a:r>
            <a:r>
              <a:rPr lang="en-US" sz="2400" b="0">
                <a:latin typeface="Times New Roman" panose="02020603050405020304" pitchFamily="18" charset="0"/>
                <a:ea typeface="宋体" panose="02010600030101010101" pitchFamily="2" charset="-122"/>
              </a:rPr>
              <a:t>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拆除</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两端的导线后</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再拆除其他导线并整理好实验器材．</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剔除上表中的错误数据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请你判断下列</a:t>
            </a:r>
            <a:r>
              <a:rPr lang="en-US" sz="2400" b="0" i="1">
                <a:latin typeface="Times New Roman" panose="02020603050405020304" pitchFamily="18" charset="0"/>
                <a:cs typeface="Times New Roman" panose="02020603050405020304" pitchFamily="18" charset="0"/>
              </a:rPr>
              <a:t>I</a:t>
            </a:r>
            <a:r>
              <a:rPr lang="zh-CN" sz="2400" b="0">
                <a:ea typeface="宋体" panose="02010600030101010101" pitchFamily="2" charset="-122"/>
              </a:rPr>
              <a:t>－</a:t>
            </a:r>
            <a:r>
              <a:rPr lang="en-US" sz="2400" b="0" i="1">
                <a:latin typeface="Times New Roman" panose="02020603050405020304" pitchFamily="18" charset="0"/>
                <a:ea typeface="宋体" panose="02010600030101010101" pitchFamily="2" charset="-122"/>
              </a:rPr>
              <a:t>R</a:t>
            </a:r>
            <a:r>
              <a:rPr lang="zh-CN" sz="2400" b="0">
                <a:ea typeface="宋体" panose="02010600030101010101" pitchFamily="2" charset="-122"/>
              </a:rPr>
              <a:t>图像中根据上表数据作出的是</a:t>
            </a:r>
            <a:r>
              <a:rPr lang="en-US" sz="2400" b="0">
                <a:latin typeface="Times New Roman" panose="02020603050405020304" pitchFamily="18" charset="0"/>
                <a:ea typeface="宋体" panose="02010600030101010101" pitchFamily="2" charset="-122"/>
              </a:rPr>
              <a:t>____</a:t>
            </a:r>
            <a:r>
              <a:rPr lang="zh-CN" sz="2400" b="0">
                <a:ea typeface="宋体" panose="02010600030101010101" pitchFamily="2" charset="-122"/>
              </a:rPr>
              <a:t>．</a:t>
            </a:r>
            <a:endParaRPr lang="zh-CN" altLang="en-US" sz="2400"/>
          </a:p>
        </p:txBody>
      </p:sp>
      <p:pic>
        <p:nvPicPr>
          <p:cNvPr id="3" name="图片 -2147481236"/>
          <p:cNvPicPr>
            <a:picLocks noChangeAspect="1"/>
          </p:cNvPicPr>
          <p:nvPr/>
        </p:nvPicPr>
        <p:blipFill>
          <a:blip r:embed="rId2"/>
          <a:stretch>
            <a:fillRect/>
          </a:stretch>
        </p:blipFill>
        <p:spPr>
          <a:xfrm>
            <a:off x="2727325" y="4168775"/>
            <a:ext cx="6339840" cy="1976755"/>
          </a:xfrm>
          <a:prstGeom prst="rect">
            <a:avLst/>
          </a:prstGeom>
          <a:noFill/>
          <a:ln w="9525">
            <a:noFill/>
          </a:ln>
        </p:spPr>
      </p:pic>
      <p:sp>
        <p:nvSpPr>
          <p:cNvPr id="6" name="文本框 5"/>
          <p:cNvSpPr txBox="1"/>
          <p:nvPr/>
        </p:nvSpPr>
        <p:spPr>
          <a:xfrm>
            <a:off x="8949055" y="1455420"/>
            <a:ext cx="58674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b="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endParaRPr lang="en-US" altLang="en-US" sz="2400" b="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3573145" y="2558415"/>
            <a:ext cx="1470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断开开关</a:t>
            </a:r>
            <a:endParaRPr lang="zh-CN" altLang="en-US" sz="2400" b="0">
              <a:solidFill>
                <a:srgbClr val="FF0000"/>
              </a:solidFill>
              <a:ea typeface="宋体" panose="02010600030101010101" pitchFamily="2" charset="-122"/>
            </a:endParaRPr>
          </a:p>
        </p:txBody>
      </p:sp>
      <p:sp>
        <p:nvSpPr>
          <p:cNvPr id="8" name="文本框 7"/>
          <p:cNvSpPr txBox="1"/>
          <p:nvPr/>
        </p:nvSpPr>
        <p:spPr>
          <a:xfrm>
            <a:off x="6230620" y="255905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电源</a:t>
            </a:r>
            <a:endParaRPr lang="zh-CN" altLang="en-US" sz="2400" b="0">
              <a:solidFill>
                <a:srgbClr val="FF0000"/>
              </a:solidFill>
              <a:ea typeface="宋体" panose="02010600030101010101" pitchFamily="2" charset="-122"/>
            </a:endParaRPr>
          </a:p>
        </p:txBody>
      </p:sp>
      <p:sp>
        <p:nvSpPr>
          <p:cNvPr id="9" name="文本框 8"/>
          <p:cNvSpPr txBox="1"/>
          <p:nvPr/>
        </p:nvSpPr>
        <p:spPr>
          <a:xfrm>
            <a:off x="10866120" y="3656330"/>
            <a:ext cx="4044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6" grpId="0"/>
      <p:bldP spid="6" grpId="1"/>
      <p:bldP spid="7" grpId="0"/>
      <p:bldP spid="7" grpId="1"/>
      <p:bldP spid="8" grpId="0"/>
      <p:bldP spid="8" grpId="1"/>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6905" y="1310005"/>
            <a:ext cx="1086104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小华认为根据收集到的数据画出得</a:t>
            </a:r>
            <a:r>
              <a:rPr lang="en-US" sz="2400" b="0" i="1">
                <a:latin typeface="Times New Roman" panose="02020603050405020304" pitchFamily="18" charset="0"/>
                <a:cs typeface="Times New Roman" panose="02020603050405020304" pitchFamily="18" charset="0"/>
              </a:rPr>
              <a:t>I</a:t>
            </a:r>
            <a:r>
              <a:rPr lang="zh-CN" sz="2400" b="0">
                <a:ea typeface="宋体" panose="02010600030101010101" pitchFamily="2" charset="-122"/>
              </a:rPr>
              <a:t>与</a:t>
            </a:r>
            <a:r>
              <a:rPr lang="en-US" sz="2400" b="0" i="1">
                <a:latin typeface="Times New Roman" panose="02020603050405020304" pitchFamily="18" charset="0"/>
                <a:ea typeface="宋体" panose="02010600030101010101" pitchFamily="2" charset="-122"/>
              </a:rPr>
              <a:t>R</a:t>
            </a:r>
            <a:r>
              <a:rPr lang="zh-CN" sz="2400" b="0">
                <a:ea typeface="宋体" panose="02010600030101010101" pitchFamily="2" charset="-122"/>
              </a:rPr>
              <a:t>的关系曲线图不能直观地判断</a:t>
            </a:r>
            <a:r>
              <a:rPr lang="en-US" sz="2400" b="0">
                <a:latin typeface="Times New Roman" panose="02020603050405020304" pitchFamily="18" charset="0"/>
                <a:ea typeface="宋体" panose="02010600030101010101" pitchFamily="2" charset="-122"/>
              </a:rPr>
              <a:t> </a:t>
            </a:r>
            <a:r>
              <a:rPr lang="en-US" sz="2400" b="0" i="1">
                <a:latin typeface="Times New Roman" panose="02020603050405020304" pitchFamily="18" charset="0"/>
                <a:ea typeface="宋体" panose="02010600030101010101" pitchFamily="2" charset="-122"/>
              </a:rPr>
              <a:t>I</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与</a:t>
            </a:r>
            <a:r>
              <a:rPr lang="en-US" sz="2400" b="0">
                <a:latin typeface="Times New Roman" panose="02020603050405020304" pitchFamily="18" charset="0"/>
                <a:ea typeface="宋体" panose="02010600030101010101" pitchFamily="2" charset="-122"/>
              </a:rPr>
              <a:t> </a:t>
            </a:r>
            <a:r>
              <a:rPr lang="en-US" sz="2400" b="0" i="1">
                <a:latin typeface="Times New Roman" panose="02020603050405020304" pitchFamily="18" charset="0"/>
                <a:ea typeface="宋体" panose="02010600030101010101" pitchFamily="2" charset="-122"/>
              </a:rPr>
              <a:t>R</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的定量关系</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于是对图像中的坐标进行了巧妙变换</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从而直观判断出了</a:t>
            </a:r>
            <a:r>
              <a:rPr lang="en-US" sz="2400" b="0" i="1">
                <a:latin typeface="Times New Roman" panose="02020603050405020304" pitchFamily="18" charset="0"/>
                <a:ea typeface="宋体" panose="02010600030101010101" pitchFamily="2" charset="-122"/>
              </a:rPr>
              <a:t>I</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与</a:t>
            </a:r>
            <a:r>
              <a:rPr lang="en-US" sz="2400" b="0" i="1">
                <a:latin typeface="Times New Roman" panose="02020603050405020304" pitchFamily="18" charset="0"/>
                <a:ea typeface="宋体" panose="02010600030101010101" pitchFamily="2" charset="-122"/>
              </a:rPr>
              <a:t>R</a:t>
            </a:r>
            <a:r>
              <a:rPr lang="zh-CN" sz="2400" b="0">
                <a:ea typeface="宋体" panose="02010600030101010101" pitchFamily="2" charset="-122"/>
              </a:rPr>
              <a:t>的关系．你认为小明的改进方法是</a:t>
            </a:r>
            <a:r>
              <a:rPr lang="en-US" sz="2400" b="0">
                <a:latin typeface="Times New Roman" panose="02020603050405020304" pitchFamily="18" charset="0"/>
                <a:ea typeface="宋体" panose="02010600030101010101" pitchFamily="2" charset="-122"/>
              </a:rPr>
              <a:t>_</a:t>
            </a:r>
            <a:r>
              <a:rPr lang="en-US" sz="2400">
                <a:latin typeface="Times New Roman" panose="02020603050405020304" pitchFamily="18" charset="0"/>
                <a:ea typeface="宋体" panose="02010600030101010101" pitchFamily="2" charset="-122"/>
                <a:sym typeface="+mn-ea"/>
              </a:rPr>
              <a:t>__________</a:t>
            </a:r>
            <a:r>
              <a:rPr lang="en-US" sz="2400" b="0">
                <a:latin typeface="Times New Roman" panose="02020603050405020304" pitchFamily="18" charset="0"/>
                <a:ea typeface="宋体" panose="02010600030101010101" pitchFamily="2" charset="-122"/>
              </a:rPr>
              <a:t>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若实验中不小心将电压表并联在了滑动变阻器两端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他</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能</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不能</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得到电流与电阻的正确关系</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原</a:t>
            </a:r>
            <a:r>
              <a:rPr lang="zh-CN" sz="2400" b="0">
                <a:latin typeface="Times New Roman" panose="02020603050405020304" pitchFamily="18" charset="0"/>
                <a:ea typeface="宋体" panose="02010600030101010101" pitchFamily="2" charset="-122"/>
              </a:rPr>
              <a:t>因是</a:t>
            </a:r>
            <a:r>
              <a:rPr lang="en-US" sz="2400" b="0">
                <a:latin typeface="Times New Roman" panose="02020603050405020304" pitchFamily="18" charset="0"/>
                <a:ea typeface="宋体" panose="02010600030101010101" pitchFamily="2" charset="-122"/>
              </a:rPr>
              <a:t>___________________________</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____________________________________________</a:t>
            </a:r>
            <a:r>
              <a:rPr lang="en-US" sz="2400" b="0">
                <a:latin typeface="Times New Roman" panose="02020603050405020304" pitchFamily="18" charset="0"/>
                <a:cs typeface="Times New Roman" panose="02020603050405020304" pitchFamily="18" charset="0"/>
              </a:rPr>
              <a:t>________________________________.</a:t>
            </a:r>
            <a:r>
              <a:rPr lang="en-US" sz="2400" b="0">
                <a:latin typeface="Times New Roman" panose="02020603050405020304" pitchFamily="18" charset="0"/>
                <a:ea typeface="宋体" panose="02010600030101010101" pitchFamily="2" charset="-122"/>
              </a:rPr>
              <a:t>(6)</a:t>
            </a:r>
            <a:r>
              <a:rPr lang="zh-CN" sz="2400" b="0">
                <a:ea typeface="宋体" panose="02010600030101010101" pitchFamily="2" charset="-122"/>
              </a:rPr>
              <a:t>利用此实验电路图还能完成的实验有</a:t>
            </a:r>
            <a:r>
              <a:rPr lang="en-US" sz="2400" b="0">
                <a:latin typeface="Times New Roman" panose="02020603050405020304" pitchFamily="18" charset="0"/>
                <a:ea typeface="宋体" panose="02010600030101010101" pitchFamily="2" charset="-122"/>
              </a:rPr>
              <a:t>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写出一个即可</a:t>
            </a:r>
            <a:r>
              <a:rPr lang="en-US" sz="2400" b="0">
                <a:latin typeface="Times New Roman" panose="02020603050405020304" pitchFamily="18" charset="0"/>
                <a:ea typeface="宋体" panose="02010600030101010101" pitchFamily="2" charset="-122"/>
              </a:rPr>
              <a:t>)</a:t>
            </a:r>
            <a:endParaRPr lang="zh-CN" altLang="en-US" sz="2400"/>
          </a:p>
        </p:txBody>
      </p:sp>
      <p:graphicFrame>
        <p:nvGraphicFramePr>
          <p:cNvPr id="2" name="对象 1">
            <a:hlinkClick r:id="" action="ppaction://ole?verb="/>
          </p:cNvPr>
          <p:cNvGraphicFramePr>
            <a:graphicFrameLocks noChangeAspect="1"/>
          </p:cNvGraphicFramePr>
          <p:nvPr/>
        </p:nvGraphicFramePr>
        <p:xfrm>
          <a:off x="5501640" y="2329180"/>
          <a:ext cx="1618615" cy="643255"/>
        </p:xfrm>
        <a:graphic>
          <a:graphicData uri="http://schemas.openxmlformats.org/presentationml/2006/ole">
            <mc:AlternateContent xmlns:mc="http://schemas.openxmlformats.org/markup-compatibility/2006">
              <mc:Choice xmlns:v="urn:schemas-microsoft-com:vml" Requires="v">
                <p:oleObj spid="_x0000_s13313" name="" r:id="rId1" imgW="990600" imgH="393700" progId="Equation.DSMT4">
                  <p:embed/>
                </p:oleObj>
              </mc:Choice>
              <mc:Fallback>
                <p:oleObj name="" r:id="rId1" imgW="990600" imgH="393700" progId="Equation.DSMT4">
                  <p:embed/>
                  <p:pic>
                    <p:nvPicPr>
                      <p:cNvPr id="0" name="图片 13312"/>
                      <p:cNvPicPr/>
                      <p:nvPr/>
                    </p:nvPicPr>
                    <p:blipFill>
                      <a:blip r:embed="rId2"/>
                      <a:stretch>
                        <a:fillRect/>
                      </a:stretch>
                    </p:blipFill>
                    <p:spPr>
                      <a:xfrm>
                        <a:off x="5501640" y="2329180"/>
                        <a:ext cx="1618615" cy="643255"/>
                      </a:xfrm>
                      <a:prstGeom prst="rect">
                        <a:avLst/>
                      </a:prstGeom>
                    </p:spPr>
                  </p:pic>
                </p:oleObj>
              </mc:Fallback>
            </mc:AlternateContent>
          </a:graphicData>
        </a:graphic>
      </p:graphicFrame>
      <p:sp>
        <p:nvSpPr>
          <p:cNvPr id="3" name="文本框 2"/>
          <p:cNvSpPr txBox="1"/>
          <p:nvPr/>
        </p:nvSpPr>
        <p:spPr>
          <a:xfrm>
            <a:off x="8710930" y="3031490"/>
            <a:ext cx="6680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能</a:t>
            </a:r>
            <a:endParaRPr lang="zh-CN" altLang="en-US" sz="2400" b="0">
              <a:solidFill>
                <a:srgbClr val="FF0000"/>
              </a:solidFill>
              <a:ea typeface="宋体" panose="02010600030101010101" pitchFamily="2" charset="-122"/>
            </a:endParaRPr>
          </a:p>
        </p:txBody>
      </p:sp>
      <p:sp>
        <p:nvSpPr>
          <p:cNvPr id="4" name="文本框 3"/>
          <p:cNvSpPr txBox="1"/>
          <p:nvPr/>
        </p:nvSpPr>
        <p:spPr>
          <a:xfrm>
            <a:off x="662305" y="3477260"/>
            <a:ext cx="10770235" cy="1753235"/>
          </a:xfrm>
          <a:prstGeom prst="rect">
            <a:avLst/>
          </a:prstGeom>
          <a:noFill/>
          <a:ln w="9525">
            <a:noFill/>
          </a:ln>
        </p:spPr>
        <p:txBody>
          <a:bodyPr wrap="square">
            <a:spAutoFit/>
          </a:bodyPr>
          <a:p>
            <a:pPr indent="0" fontAlgn="auto">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由于电源电压不变</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更换定值电阻后调节滑动变阻器的滑片使电压表示数不变</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即可控制定值电阻两端电压不变</a:t>
            </a:r>
            <a:endParaRPr lang="zh-CN" altLang="en-US" sz="2400" b="0">
              <a:solidFill>
                <a:srgbClr val="FF0000"/>
              </a:solidFill>
              <a:ea typeface="宋体" panose="02010600030101010101" pitchFamily="2" charset="-122"/>
            </a:endParaRPr>
          </a:p>
        </p:txBody>
      </p:sp>
      <p:sp>
        <p:nvSpPr>
          <p:cNvPr id="5" name="文本框 4"/>
          <p:cNvSpPr txBox="1"/>
          <p:nvPr/>
        </p:nvSpPr>
        <p:spPr>
          <a:xfrm>
            <a:off x="5892165" y="5285105"/>
            <a:ext cx="30016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测量定值电阻的阻值</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9015" y="1202055"/>
            <a:ext cx="1055751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小芳在探究该实验时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利用电阻箱设计了如图丙所示的电路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此电路的好处是</a:t>
            </a:r>
            <a:r>
              <a:rPr lang="en-US" sz="2400" b="0">
                <a:latin typeface="Times New Roman" panose="02020603050405020304" pitchFamily="18" charset="0"/>
                <a:ea typeface="宋体" panose="02010600030101010101" pitchFamily="2" charset="-122"/>
              </a:rPr>
              <a:t>_________</a:t>
            </a:r>
            <a:r>
              <a:rPr lang="en-US" sz="2400">
                <a:latin typeface="Times New Roman" panose="02020603050405020304" pitchFamily="18" charset="0"/>
                <a:ea typeface="宋体" panose="02010600030101010101" pitchFamily="2" charset="-122"/>
                <a:sym typeface="+mn-ea"/>
              </a:rPr>
              <a:t>____________</a:t>
            </a:r>
            <a:r>
              <a:rPr lang="en-US" sz="2400" b="0">
                <a:latin typeface="Times New Roman" panose="02020603050405020304" pitchFamily="18" charset="0"/>
                <a:ea typeface="宋体" panose="02010600030101010101" pitchFamily="2" charset="-122"/>
              </a:rPr>
              <a:t>_____________</a:t>
            </a:r>
            <a:r>
              <a:rPr lang="en-US" sz="2400" b="0">
                <a:latin typeface="Times New Roman" panose="02020603050405020304" pitchFamily="18" charset="0"/>
                <a:cs typeface="Times New Roman" panose="02020603050405020304" pitchFamily="18" charset="0"/>
              </a:rPr>
              <a:t>__</a:t>
            </a:r>
            <a:r>
              <a:rPr lang="zh-CN" sz="2400" b="0">
                <a:ea typeface="宋体" panose="02010600030101010101" pitchFamily="2" charset="-122"/>
              </a:rPr>
              <a:t>．</a:t>
            </a:r>
            <a:endParaRPr lang="zh-CN" altLang="en-US" sz="2400"/>
          </a:p>
        </p:txBody>
      </p:sp>
      <p:pic>
        <p:nvPicPr>
          <p:cNvPr id="2" name="图片 -2147481484" descr="C:\Documents and Settings\Administrator\桌面\江西物理(JK)\A71.TIF"/>
          <p:cNvPicPr>
            <a:picLocks noChangeAspect="1"/>
          </p:cNvPicPr>
          <p:nvPr/>
        </p:nvPicPr>
        <p:blipFill>
          <a:blip r:embed="rId1" r:link="rId2"/>
          <a:stretch>
            <a:fillRect/>
          </a:stretch>
        </p:blipFill>
        <p:spPr>
          <a:xfrm>
            <a:off x="4736465" y="2537460"/>
            <a:ext cx="3092450" cy="2710815"/>
          </a:xfrm>
          <a:prstGeom prst="rect">
            <a:avLst/>
          </a:prstGeom>
          <a:noFill/>
          <a:ln w="9525">
            <a:noFill/>
          </a:ln>
        </p:spPr>
      </p:pic>
      <p:sp>
        <p:nvSpPr>
          <p:cNvPr id="3" name="文本框 2"/>
          <p:cNvSpPr txBox="1"/>
          <p:nvPr/>
        </p:nvSpPr>
        <p:spPr>
          <a:xfrm>
            <a:off x="5880100" y="5513705"/>
            <a:ext cx="1236345" cy="368300"/>
          </a:xfrm>
          <a:prstGeom prst="rect">
            <a:avLst/>
          </a:prstGeom>
          <a:noFill/>
          <a:ln w="9525">
            <a:noFill/>
          </a:ln>
        </p:spPr>
        <p:txBody>
          <a:bodyPr wrap="square">
            <a:spAutoFit/>
          </a:bodyPr>
          <a:p>
            <a:pPr indent="0"/>
            <a:r>
              <a:rPr lang="zh-CN" b="0">
                <a:cs typeface="楷体_GB2312" charset="0"/>
              </a:rPr>
              <a:t>例</a:t>
            </a:r>
            <a:r>
              <a:rPr lang="en-US" b="0">
                <a:latin typeface="Times New Roman" panose="02020603050405020304" pitchFamily="18" charset="0"/>
                <a:cs typeface="楷体_GB2312" charset="0"/>
              </a:rPr>
              <a:t>2</a:t>
            </a:r>
            <a:r>
              <a:rPr lang="zh-CN" b="0">
                <a:cs typeface="楷体_GB2312" charset="0"/>
              </a:rPr>
              <a:t>题图丙</a:t>
            </a:r>
            <a:endParaRPr lang="zh-CN" altLang="en-US"/>
          </a:p>
        </p:txBody>
      </p:sp>
      <p:sp>
        <p:nvSpPr>
          <p:cNvPr id="4" name="文本框 3"/>
          <p:cNvSpPr txBox="1"/>
          <p:nvPr/>
        </p:nvSpPr>
        <p:spPr>
          <a:xfrm>
            <a:off x="1891030" y="185801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便于改变导体的电阻</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操作更方便</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481826" y="122999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00" name="文本框 99"/>
          <p:cNvSpPr txBox="1"/>
          <p:nvPr/>
        </p:nvSpPr>
        <p:spPr>
          <a:xfrm>
            <a:off x="761365" y="2218055"/>
            <a:ext cx="754507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[2018</a:t>
            </a:r>
            <a:r>
              <a:rPr lang="zh-CN" sz="2400">
                <a:cs typeface="楷体_GB2312" charset="0"/>
              </a:rPr>
              <a:t>江西</a:t>
            </a:r>
            <a:r>
              <a:rPr lang="en-US" sz="2400">
                <a:latin typeface="Times New Roman" panose="02020603050405020304" pitchFamily="18" charset="0"/>
                <a:cs typeface="楷体_GB2312" charset="0"/>
              </a:rPr>
              <a:t>25(</a:t>
            </a:r>
            <a:r>
              <a:rPr lang="zh-CN" sz="2400">
                <a:cs typeface="楷体_GB2312" charset="0"/>
              </a:rPr>
              <a:t>二</a:t>
            </a:r>
            <a:r>
              <a:rPr lang="en-US" sz="2400">
                <a:latin typeface="Times New Roman" panose="02020603050405020304" pitchFamily="18" charset="0"/>
                <a:cs typeface="楷体_GB2312" charset="0"/>
              </a:rPr>
              <a:t>)</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探究电流与电压、电阻的关系请按照要求在虚线框内设计实验记录表格表一要求：保持电阻</a:t>
            </a:r>
            <a:r>
              <a:rPr lang="en-US" sz="2400" i="1">
                <a:latin typeface="Times New Roman" panose="02020603050405020304" pitchFamily="18" charset="0"/>
                <a:ea typeface="宋体" panose="02010600030101010101" pitchFamily="2" charset="-122"/>
                <a:cs typeface="Times New Roman" panose="02020603050405020304" pitchFamily="18" charset="0"/>
              </a:rPr>
              <a:t>R</a:t>
            </a:r>
            <a:endParaRPr lang="en-US" sz="2400" i="1">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ea typeface="宋体" panose="02010600030101010101" pitchFamily="2" charset="-122"/>
              </a:rPr>
              <a:t>不变</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 Ω)</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en-US" sz="2400">
                <a:latin typeface="Times New Roman" panose="02020603050405020304" pitchFamily="18" charset="0"/>
                <a:ea typeface="宋体" panose="02010600030101010101" pitchFamily="2" charset="-122"/>
              </a:rPr>
              <a:t>(2 V</a:t>
            </a:r>
            <a:r>
              <a:rPr lang="zh-CN" sz="2400">
                <a:ea typeface="宋体" panose="02010600030101010101" pitchFamily="2" charset="-122"/>
              </a:rPr>
              <a:t>、</a:t>
            </a:r>
            <a:endParaRPr lang="zh-CN" sz="2400">
              <a:ea typeface="宋体" panose="02010600030101010101" pitchFamily="2" charset="-122"/>
            </a:endParaRPr>
          </a:p>
          <a:p>
            <a:pPr indent="0" fontAlgn="auto">
              <a:lnSpc>
                <a:spcPct val="150000"/>
              </a:lnSpc>
            </a:pPr>
            <a:r>
              <a:rPr lang="en-US" sz="2400">
                <a:latin typeface="Times New Roman" panose="02020603050405020304" pitchFamily="18" charset="0"/>
                <a:ea typeface="宋体" panose="02010600030101010101" pitchFamily="2" charset="-122"/>
              </a:rPr>
              <a:t>4 V</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cs typeface="Times New Roman" panose="02020603050405020304" pitchFamily="18" charset="0"/>
              </a:rPr>
              <a:t>6 V</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电流随电</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压的变化</a:t>
            </a:r>
            <a:endParaRPr lang="zh-CN" altLang="en-US" sz="2400"/>
          </a:p>
        </p:txBody>
      </p:sp>
      <p:graphicFrame>
        <p:nvGraphicFramePr>
          <p:cNvPr id="3" name="表格 2"/>
          <p:cNvGraphicFramePr/>
          <p:nvPr>
            <p:custDataLst>
              <p:tags r:id="rId2"/>
            </p:custDataLst>
          </p:nvPr>
        </p:nvGraphicFramePr>
        <p:xfrm>
          <a:off x="6923723" y="3216275"/>
          <a:ext cx="4123690" cy="2207260"/>
        </p:xfrm>
        <a:graphic>
          <a:graphicData uri="http://schemas.openxmlformats.org/drawingml/2006/table">
            <a:tbl>
              <a:tblPr firstRow="1" bandRow="1">
                <a:tableStyleId>{5940675A-B579-460E-94D1-54222C63F5DA}</a:tableStyleId>
              </a:tblPr>
              <a:tblGrid>
                <a:gridCol w="1409065"/>
                <a:gridCol w="1402715"/>
                <a:gridCol w="1311910"/>
              </a:tblGrid>
              <a:tr h="551815">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51815">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51815">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51815">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
        <p:nvSpPr>
          <p:cNvPr id="4" name="矩形 3"/>
          <p:cNvSpPr/>
          <p:nvPr/>
        </p:nvSpPr>
        <p:spPr>
          <a:xfrm>
            <a:off x="6715760" y="2918460"/>
            <a:ext cx="4617720" cy="2733040"/>
          </a:xfrm>
          <a:prstGeom prst="rect">
            <a:avLst/>
          </a:prstGeom>
          <a:noFill/>
          <a:ln>
            <a:solidFill>
              <a:schemeClr val="tx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477010"/>
            <a:ext cx="10712450" cy="64516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表二要求：保持电压</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sz="2400" b="0">
                <a:latin typeface="Times New Roman" panose="02020603050405020304" pitchFamily="18" charset="0"/>
                <a:ea typeface="宋体" panose="02010600030101010101" pitchFamily="2" charset="-122"/>
                <a:cs typeface="Times New Roman" panose="02020603050405020304" pitchFamily="18" charset="0"/>
              </a:rPr>
              <a:t>不变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6 V)</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R</a:t>
            </a:r>
            <a:r>
              <a:rPr lang="en-US" sz="2400" b="0">
                <a:latin typeface="Times New Roman" panose="02020603050405020304" pitchFamily="18" charset="0"/>
                <a:ea typeface="宋体" panose="02010600030101010101" pitchFamily="2" charset="-122"/>
                <a:cs typeface="Times New Roman" panose="02020603050405020304" pitchFamily="18" charset="0"/>
              </a:rPr>
              <a:t>(5 Ω</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10 Ω</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15 Ω)</a:t>
            </a:r>
            <a:r>
              <a:rPr lang="zh-CN" sz="2400" b="0">
                <a:latin typeface="Times New Roman" panose="02020603050405020304" pitchFamily="18" charset="0"/>
                <a:ea typeface="宋体" panose="02010600030101010101" pitchFamily="2" charset="-122"/>
                <a:cs typeface="Times New Roman" panose="02020603050405020304" pitchFamily="18" charset="0"/>
              </a:rPr>
              <a:t>，电流随电阻的变化</a:t>
            </a:r>
            <a:endParaRPr lang="zh-CN" altLang="en-US" sz="2400">
              <a:latin typeface="Times New Roman" panose="02020603050405020304" pitchFamily="18" charset="0"/>
              <a:cs typeface="Times New Roman" panose="02020603050405020304" pitchFamily="18" charset="0"/>
            </a:endParaRPr>
          </a:p>
        </p:txBody>
      </p:sp>
      <p:graphicFrame>
        <p:nvGraphicFramePr>
          <p:cNvPr id="3" name="表格 2"/>
          <p:cNvGraphicFramePr/>
          <p:nvPr>
            <p:custDataLst>
              <p:tags r:id="rId1"/>
            </p:custDataLst>
          </p:nvPr>
        </p:nvGraphicFramePr>
        <p:xfrm>
          <a:off x="3950335" y="2731770"/>
          <a:ext cx="4291965" cy="2926080"/>
        </p:xfrm>
        <a:graphic>
          <a:graphicData uri="http://schemas.openxmlformats.org/drawingml/2006/table">
            <a:tbl>
              <a:tblPr firstRow="1" bandRow="1">
                <a:tableStyleId>{5940675A-B579-460E-94D1-54222C63F5DA}</a:tableStyleId>
              </a:tblPr>
              <a:tblGrid>
                <a:gridCol w="1452880"/>
                <a:gridCol w="1487805"/>
                <a:gridCol w="1351280"/>
              </a:tblGrid>
              <a:tr h="731520">
                <a:tc>
                  <a:txBody>
                    <a:bodyPr/>
                    <a:p>
                      <a:pPr indent="0" algn="ctr" fontAlgn="auto">
                        <a:lnSpc>
                          <a:spcPct val="20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电阻</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/Ω</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234315">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731520">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731520">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15</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20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
        <p:nvSpPr>
          <p:cNvPr id="4" name="矩形 3"/>
          <p:cNvSpPr/>
          <p:nvPr/>
        </p:nvSpPr>
        <p:spPr>
          <a:xfrm>
            <a:off x="3486785" y="2600325"/>
            <a:ext cx="5307965" cy="3209290"/>
          </a:xfrm>
          <a:prstGeom prst="rect">
            <a:avLst/>
          </a:prstGeom>
          <a:noFill/>
          <a:ln>
            <a:solidFill>
              <a:schemeClr val="tx1"/>
            </a:solid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1825" y="673100"/>
            <a:ext cx="1104392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(2015</a:t>
            </a:r>
            <a:r>
              <a:rPr lang="zh-CN" sz="2400">
                <a:cs typeface="楷体_GB2312" charset="0"/>
              </a:rPr>
              <a:t>江西</a:t>
            </a:r>
            <a:r>
              <a:rPr lang="en-US" sz="2400">
                <a:latin typeface="Times New Roman" panose="02020603050405020304" pitchFamily="18" charset="0"/>
                <a:cs typeface="楷体_GB2312" charset="0"/>
              </a:rPr>
              <a:t>25</a:t>
            </a:r>
            <a:r>
              <a:rPr lang="zh-CN" sz="2400">
                <a:cs typeface="楷体_GB2312" charset="0"/>
              </a:rPr>
              <a:t>题</a:t>
            </a:r>
            <a:r>
              <a:rPr lang="en-US" sz="2400">
                <a:latin typeface="Times New Roman" panose="02020603050405020304" pitchFamily="18" charset="0"/>
                <a:cs typeface="楷体_GB2312" charset="0"/>
              </a:rPr>
              <a:t>8</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探究电流与电压的关系【实验器材】电压表、电流表、三种不同规格的滑动变阻器</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　</a:t>
            </a:r>
            <a:r>
              <a:rPr lang="en-US" sz="2400">
                <a:latin typeface="Times New Roman" panose="02020603050405020304" pitchFamily="18" charset="0"/>
                <a:cs typeface="Times New Roman" panose="02020603050405020304" pitchFamily="18" charset="0"/>
              </a:rPr>
              <a:t>1.5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20 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i="1">
                <a:latin typeface="Times New Roman" panose="02020603050405020304" pitchFamily="18" charset="0"/>
                <a:cs typeface="Times New Roman" panose="02020603050405020304" pitchFamily="18" charset="0"/>
              </a:rPr>
              <a:t>C</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50 </a:t>
            </a:r>
            <a:r>
              <a:rPr lang="en-US" sz="2400">
                <a:latin typeface="Times New Roman" panose="02020603050405020304" pitchFamily="18" charset="0"/>
              </a:rPr>
              <a:t>Ω</a:t>
            </a:r>
            <a:r>
              <a:rPr lang="zh-CN" sz="2400">
                <a:ea typeface="宋体" panose="02010600030101010101" pitchFamily="2" charset="-122"/>
              </a:rPr>
              <a:t>　</a:t>
            </a:r>
            <a:r>
              <a:rPr lang="en-US" sz="2400">
                <a:latin typeface="Times New Roman" panose="02020603050405020304" pitchFamily="18" charset="0"/>
                <a:cs typeface="Times New Roman" panose="02020603050405020304" pitchFamily="18" charset="0"/>
              </a:rPr>
              <a:t>1 A</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、开关、新干电池三节、定值电阻</a:t>
            </a:r>
            <a:r>
              <a:rPr lang="en-US" sz="2400" i="1">
                <a:latin typeface="Times New Roman" panose="02020603050405020304" pitchFamily="18" charset="0"/>
                <a:cs typeface="Times New Roman" panose="02020603050405020304" pitchFamily="18" charset="0"/>
              </a:rPr>
              <a:t>R</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 Ω</a:t>
            </a:r>
            <a:r>
              <a:rPr lang="zh-CN" sz="2400">
                <a:ea typeface="宋体" panose="02010600030101010101" pitchFamily="2" charset="-122"/>
              </a:rPr>
              <a:t>、导线若干．【制定计划与设计实验】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请依照如图甲所示的电</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路图</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用笔画线代替导线</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将图乙中电路连接完整</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indent="0" fontAlgn="auto">
              <a:lnSpc>
                <a:spcPct val="150000"/>
              </a:lnSpc>
            </a:pPr>
            <a:r>
              <a:rPr lang="zh-CN" sz="2400">
                <a:ea typeface="宋体" panose="02010600030101010101" pitchFamily="2" charset="-122"/>
              </a:rPr>
              <a:t>要求滑动变阻器的滑片</a:t>
            </a:r>
            <a:r>
              <a:rPr lang="en-US" sz="2400" i="1">
                <a:latin typeface="Times New Roman" panose="02020603050405020304" pitchFamily="18" charset="0"/>
                <a:cs typeface="Times New Roman" panose="02020603050405020304" pitchFamily="18" charset="0"/>
              </a:rPr>
              <a:t>P</a:t>
            </a:r>
            <a:endParaRPr lang="en-US" sz="2400" i="1">
              <a:latin typeface="Times New Roman" panose="02020603050405020304" pitchFamily="18" charset="0"/>
              <a:cs typeface="Times New Roman" panose="02020603050405020304" pitchFamily="18" charset="0"/>
            </a:endParaRPr>
          </a:p>
          <a:p>
            <a:pPr indent="0" fontAlgn="auto">
              <a:lnSpc>
                <a:spcPct val="150000"/>
              </a:lnSpc>
            </a:pPr>
            <a:r>
              <a:rPr lang="zh-CN" sz="2400">
                <a:ea typeface="宋体" panose="02010600030101010101" pitchFamily="2" charset="-122"/>
              </a:rPr>
              <a:t>向左滑时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电流表示数变大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导线不能交叉；</a:t>
            </a:r>
            <a:endParaRPr lang="zh-CN" altLang="en-US" sz="2400"/>
          </a:p>
        </p:txBody>
      </p:sp>
      <p:pic>
        <p:nvPicPr>
          <p:cNvPr id="2" name="图片 -2147481481" descr="C:\Documents and Settings\Administrator\桌面\江西物理(JK)\A72A.TIF"/>
          <p:cNvPicPr>
            <a:picLocks noChangeAspect="1"/>
          </p:cNvPicPr>
          <p:nvPr/>
        </p:nvPicPr>
        <p:blipFill>
          <a:blip r:embed="rId1" r:link="rId2"/>
          <a:stretch>
            <a:fillRect/>
          </a:stretch>
        </p:blipFill>
        <p:spPr>
          <a:xfrm>
            <a:off x="5226050" y="2731770"/>
            <a:ext cx="5665470" cy="2715260"/>
          </a:xfrm>
          <a:prstGeom prst="rect">
            <a:avLst/>
          </a:prstGeom>
          <a:noFill/>
          <a:ln w="9525">
            <a:noFill/>
          </a:ln>
        </p:spPr>
      </p:pic>
      <p:sp>
        <p:nvSpPr>
          <p:cNvPr id="3" name="文本框 2"/>
          <p:cNvSpPr txBox="1"/>
          <p:nvPr/>
        </p:nvSpPr>
        <p:spPr>
          <a:xfrm>
            <a:off x="7562215" y="5447030"/>
            <a:ext cx="993140" cy="368300"/>
          </a:xfrm>
          <a:prstGeom prst="rect">
            <a:avLst/>
          </a:prstGeom>
          <a:noFill/>
          <a:ln w="9525">
            <a:noFill/>
          </a:ln>
        </p:spPr>
        <p:txBody>
          <a:bodyPr wrap="square">
            <a:spAutoFit/>
          </a:bodyPr>
          <a:p>
            <a:pPr indent="0"/>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4" name="任意多边形 3"/>
          <p:cNvSpPr/>
          <p:nvPr/>
        </p:nvSpPr>
        <p:spPr>
          <a:xfrm>
            <a:off x="9399270" y="3403600"/>
            <a:ext cx="715645" cy="558165"/>
          </a:xfrm>
          <a:custGeom>
            <a:avLst/>
            <a:gdLst>
              <a:gd name="connisteX0" fmla="*/ 683789 w 715476"/>
              <a:gd name="connsiteY0" fmla="*/ 0 h 558165"/>
              <a:gd name="connisteX1" fmla="*/ 653309 w 715476"/>
              <a:gd name="connsiteY1" fmla="*/ 365125 h 558165"/>
              <a:gd name="connisteX2" fmla="*/ 105304 w 715476"/>
              <a:gd name="connsiteY2" fmla="*/ 415925 h 558165"/>
              <a:gd name="connisteX3" fmla="*/ 24659 w 715476"/>
              <a:gd name="connsiteY3" fmla="*/ 558165 h 558165"/>
              <a:gd name="connisteX4" fmla="*/ 298344 w 715476"/>
              <a:gd name="connsiteY4" fmla="*/ 517525 h 55816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715477" h="558165">
                <a:moveTo>
                  <a:pt x="683789" y="0"/>
                </a:moveTo>
                <a:cubicBezTo>
                  <a:pt x="688869" y="71755"/>
                  <a:pt x="768879" y="281940"/>
                  <a:pt x="653309" y="365125"/>
                </a:cubicBezTo>
                <a:cubicBezTo>
                  <a:pt x="537739" y="448310"/>
                  <a:pt x="231034" y="377190"/>
                  <a:pt x="105304" y="415925"/>
                </a:cubicBezTo>
                <a:cubicBezTo>
                  <a:pt x="-20426" y="454660"/>
                  <a:pt x="-14076" y="537845"/>
                  <a:pt x="24659" y="558165"/>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7995920" y="3982085"/>
            <a:ext cx="1082675" cy="445770"/>
          </a:xfrm>
          <a:custGeom>
            <a:avLst/>
            <a:gdLst>
              <a:gd name="connisteX0" fmla="*/ 1082812 w 1082812"/>
              <a:gd name="connsiteY0" fmla="*/ 0 h 445934"/>
              <a:gd name="connisteX1" fmla="*/ 362722 w 1082812"/>
              <a:gd name="connsiteY1" fmla="*/ 445770 h 445934"/>
              <a:gd name="connisteX2" fmla="*/ 28077 w 1082812"/>
              <a:gd name="connsiteY2" fmla="*/ 40640 h 445934"/>
              <a:gd name="connisteX3" fmla="*/ 910727 w 1082812"/>
              <a:gd name="connsiteY3" fmla="*/ -101600 h 445934"/>
            </a:gdLst>
            <a:ahLst/>
            <a:cxnLst>
              <a:cxn ang="0">
                <a:pos x="connisteX0" y="connsiteY0"/>
              </a:cxn>
              <a:cxn ang="0">
                <a:pos x="connisteX1" y="connsiteY1"/>
              </a:cxn>
              <a:cxn ang="0">
                <a:pos x="connisteX2" y="connsiteY2"/>
              </a:cxn>
              <a:cxn ang="0">
                <a:pos x="connisteX3" y="connsiteY3"/>
              </a:cxn>
            </a:cxnLst>
            <a:rect l="l" t="t" r="r" b="b"/>
            <a:pathLst>
              <a:path w="1082812" h="445935">
                <a:moveTo>
                  <a:pt x="1082812" y="0"/>
                </a:moveTo>
                <a:cubicBezTo>
                  <a:pt x="945652" y="97155"/>
                  <a:pt x="573542" y="437515"/>
                  <a:pt x="362722" y="445770"/>
                </a:cubicBezTo>
                <a:cubicBezTo>
                  <a:pt x="151902" y="454025"/>
                  <a:pt x="-81778" y="149860"/>
                  <a:pt x="28077" y="4064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4" grpId="0" bldLvl="0" animBg="1"/>
      <p:bldP spid="4" grpId="1" animBg="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8965" y="1279525"/>
            <a:ext cx="1100328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闭合开关前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要将滑动变阻器滑片移至最</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左</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或</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右</a:t>
            </a:r>
            <a:r>
              <a:rPr lang="en-US" sz="2400" b="0">
                <a:latin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这样做可以起到</a:t>
            </a:r>
            <a:r>
              <a:rPr lang="en-US" sz="2400" b="0">
                <a:latin typeface="Times New Roman" panose="02020603050405020304" pitchFamily="18" charset="0"/>
                <a:ea typeface="宋体" panose="02010600030101010101" pitchFamily="2" charset="-122"/>
              </a:rPr>
              <a:t>___</a:t>
            </a:r>
            <a:r>
              <a:rPr lang="en-US" sz="2400">
                <a:latin typeface="Times New Roman" panose="02020603050405020304" pitchFamily="18" charset="0"/>
                <a:ea typeface="宋体" panose="02010600030101010101" pitchFamily="2" charset="-122"/>
                <a:sym typeface="+mn-ea"/>
              </a:rPr>
              <a:t>____</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的作用；此实验中滑动变阻器的另一个作用是</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改变定值电阻两端的电压</a:t>
            </a:r>
            <a:r>
              <a:rPr lang="en-US" sz="2400" b="0">
                <a:latin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请你写出一种不用变阻器也可以</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改变定值电阻两端电压</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的方法：</a:t>
            </a:r>
            <a:r>
              <a:rPr lang="en-US" sz="2400" b="0">
                <a:latin typeface="Times New Roman" panose="02020603050405020304" pitchFamily="18" charset="0"/>
                <a:ea typeface="宋体" panose="02010600030101010101" pitchFamily="2" charset="-122"/>
              </a:rPr>
              <a:t>__________________________________________.</a:t>
            </a:r>
            <a:r>
              <a:rPr lang="zh-CN" sz="2400" b="0">
                <a:ea typeface="宋体" panose="02010600030101010101" pitchFamily="2" charset="-122"/>
              </a:rPr>
              <a:t>【进行实验与收集证</a:t>
            </a:r>
            <a:r>
              <a:rPr lang="zh-CN" sz="2400" b="0">
                <a:latin typeface="Times New Roman" panose="02020603050405020304" pitchFamily="18" charset="0"/>
                <a:ea typeface="宋体" panose="02010600030101010101" pitchFamily="2" charset="-122"/>
              </a:rPr>
              <a:t>据】</a:t>
            </a:r>
            <a:r>
              <a:rPr lang="en-US"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小莲按要求正确连接电路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且电路元件完好．实验过程中</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发现电压表指针偏转到满刻度外的位置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其原因可能是</a:t>
            </a:r>
            <a:r>
              <a:rPr lang="en-US" sz="2400" b="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ea typeface="宋体" panose="02010600030101010101" pitchFamily="2" charset="-122"/>
                <a:sym typeface="+mn-ea"/>
              </a:rPr>
              <a:t>____________________________</a:t>
            </a:r>
            <a:r>
              <a:rPr lang="en-US" sz="2400" b="0">
                <a:latin typeface="Times New Roman" panose="02020603050405020304" pitchFamily="18" charset="0"/>
                <a:ea typeface="宋体" panose="02010600030101010101" pitchFamily="2" charset="-122"/>
              </a:rPr>
              <a:t>___</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任意写出一个</a:t>
            </a:r>
            <a:r>
              <a:rPr lang="en-US" sz="2400" b="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6786880" y="1377950"/>
            <a:ext cx="5156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sp>
        <p:nvSpPr>
          <p:cNvPr id="3" name="文本框 2"/>
          <p:cNvSpPr txBox="1"/>
          <p:nvPr/>
        </p:nvSpPr>
        <p:spPr>
          <a:xfrm>
            <a:off x="2739390" y="1936115"/>
            <a:ext cx="1470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保护电路</a:t>
            </a:r>
            <a:endParaRPr lang="zh-CN" altLang="en-US" sz="2400" b="0">
              <a:solidFill>
                <a:srgbClr val="FF0000"/>
              </a:solidFill>
              <a:ea typeface="宋体" panose="02010600030101010101" pitchFamily="2" charset="-122"/>
            </a:endParaRPr>
          </a:p>
        </p:txBody>
      </p:sp>
      <p:sp>
        <p:nvSpPr>
          <p:cNvPr id="4" name="文本框 3"/>
          <p:cNvSpPr txBox="1"/>
          <p:nvPr/>
        </p:nvSpPr>
        <p:spPr>
          <a:xfrm>
            <a:off x="2688590" y="3028950"/>
            <a:ext cx="21183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改变电源电压</a:t>
            </a:r>
            <a:endParaRPr lang="zh-CN" altLang="en-US" sz="2400" b="0">
              <a:solidFill>
                <a:srgbClr val="FF0000"/>
              </a:solidFill>
              <a:ea typeface="宋体" panose="02010600030101010101" pitchFamily="2" charset="-122"/>
            </a:endParaRPr>
          </a:p>
        </p:txBody>
      </p:sp>
      <p:sp>
        <p:nvSpPr>
          <p:cNvPr id="5" name="文本框 4"/>
          <p:cNvSpPr txBox="1"/>
          <p:nvPr/>
        </p:nvSpPr>
        <p:spPr>
          <a:xfrm>
            <a:off x="680085" y="4536440"/>
            <a:ext cx="11058525"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滑动变阻器接入电路中的阻值过小</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或电压表的量程过小</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0100" y="1114425"/>
            <a:ext cx="1035367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小莲在实验中通过调节滑动变阻器滑片</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测出通过电阻</a:t>
            </a:r>
            <a:r>
              <a:rPr lang="en-US" sz="2400" b="0" i="1">
                <a:latin typeface="Times New Roman" panose="02020603050405020304" pitchFamily="18" charset="0"/>
                <a:cs typeface="Times New Roman" panose="02020603050405020304" pitchFamily="18" charset="0"/>
              </a:rPr>
              <a:t>R</a:t>
            </a:r>
            <a:r>
              <a:rPr lang="zh-CN" sz="2400" b="0">
                <a:ea typeface="宋体" panose="02010600030101010101" pitchFamily="2" charset="-122"/>
              </a:rPr>
              <a:t>的不同电流和对应的电压值</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如下表所示：</a:t>
            </a:r>
            <a:endParaRPr lang="zh-CN" altLang="en-US" sz="2400"/>
          </a:p>
        </p:txBody>
      </p:sp>
      <p:graphicFrame>
        <p:nvGraphicFramePr>
          <p:cNvPr id="2" name="表格 1"/>
          <p:cNvGraphicFramePr/>
          <p:nvPr>
            <p:custDataLst>
              <p:tags r:id="rId1"/>
            </p:custDataLst>
          </p:nvPr>
        </p:nvGraphicFramePr>
        <p:xfrm>
          <a:off x="3666173" y="2456180"/>
          <a:ext cx="4859020" cy="1109980"/>
        </p:xfrm>
        <a:graphic>
          <a:graphicData uri="http://schemas.openxmlformats.org/drawingml/2006/table">
            <a:tbl>
              <a:tblPr firstRow="1" bandRow="1">
                <a:tableStyleId>{5940675A-B579-460E-94D1-54222C63F5DA}</a:tableStyleId>
              </a:tblPr>
              <a:tblGrid>
                <a:gridCol w="1527175"/>
                <a:gridCol w="1111885"/>
                <a:gridCol w="1107440"/>
                <a:gridCol w="1112520"/>
              </a:tblGrid>
              <a:tr h="554990">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en-US" sz="2400" b="0">
                          <a:latin typeface="Times New Roman" panose="02020603050405020304" pitchFamily="18" charset="0"/>
                          <a:ea typeface="宋体" panose="02010600030101010101" pitchFamily="2" charset="-122"/>
                          <a:cs typeface="Times New Roman" panose="02020603050405020304" pitchFamily="18" charset="0"/>
                        </a:rPr>
                        <a:t>/V</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4990">
                <a:tc>
                  <a:txBody>
                    <a:bodyPr/>
                    <a:p>
                      <a:pPr indent="0" algn="ctr" fontAlgn="auto">
                        <a:lnSpc>
                          <a:spcPct val="150000"/>
                        </a:lnSpc>
                        <a:buNone/>
                      </a:pP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a:latin typeface="Times New Roman" panose="02020603050405020304" pitchFamily="18" charset="0"/>
                          <a:ea typeface="宋体" panose="02010600030101010101" pitchFamily="2" charset="-122"/>
                          <a:cs typeface="Times New Roman" panose="02020603050405020304" pitchFamily="18" charset="0"/>
                        </a:rPr>
                        <a:t>/A</a:t>
                      </a:r>
                      <a:endParaRPr lang="en-US" altLang="en-US" sz="2400" b="0" i="1">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800100" y="3651250"/>
            <a:ext cx="10891520" cy="2306955"/>
          </a:xfrm>
          <a:prstGeom prst="rect">
            <a:avLst/>
          </a:prstGeom>
          <a:noFill/>
          <a:ln w="9525">
            <a:noFill/>
          </a:ln>
        </p:spPr>
        <p:txBody>
          <a:bodyPr wrap="square">
            <a:spAutoFit/>
          </a:bodyPr>
          <a:p>
            <a:pPr indent="0" fontAlgn="auto">
              <a:lnSpc>
                <a:spcPct val="150000"/>
              </a:lnSpc>
            </a:pPr>
            <a:r>
              <a:rPr lang="zh-CN" sz="2400" b="0">
                <a:ea typeface="宋体" panose="02010600030101010101" pitchFamily="2" charset="-122"/>
              </a:rPr>
              <a:t>要测出表格中的实验数据</a:t>
            </a:r>
            <a:r>
              <a:rPr lang="zh-CN" sz="2400" b="0">
                <a:latin typeface="Times New Roman" panose="02020603050405020304" pitchFamily="18" charset="0"/>
                <a:ea typeface="宋体" panose="02010600030101010101" pitchFamily="2" charset="-122"/>
              </a:rPr>
              <a:t>，实验时所用的滑动变阻器规格为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选填规格的编号即可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【实验结论】通过上表中的数据</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我们可以得出：</a:t>
            </a:r>
            <a:r>
              <a:rPr lang="en-US" sz="2400" b="0">
                <a:latin typeface="Times New Roman" panose="02020603050405020304" pitchFamily="18" charset="0"/>
                <a:ea typeface="宋体" panose="02010600030101010101" pitchFamily="2" charset="-122"/>
              </a:rPr>
              <a:t>_____________________________________________</a:t>
            </a:r>
            <a:r>
              <a:rPr lang="en-US" sz="2400" b="0">
                <a:latin typeface="Times New Roman" panose="02020603050405020304" pitchFamily="18" charset="0"/>
                <a:cs typeface="Times New Roman" panose="02020603050405020304" pitchFamily="18" charset="0"/>
              </a:rPr>
              <a:t>_________.</a:t>
            </a:r>
            <a:endParaRPr lang="zh-CN" altLang="en-US" sz="2400"/>
          </a:p>
        </p:txBody>
      </p:sp>
      <p:sp>
        <p:nvSpPr>
          <p:cNvPr id="4" name="文本框 3"/>
          <p:cNvSpPr txBox="1"/>
          <p:nvPr/>
        </p:nvSpPr>
        <p:spPr>
          <a:xfrm>
            <a:off x="9198610" y="3740150"/>
            <a:ext cx="43497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908050" y="5378450"/>
            <a:ext cx="80041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在电阻一定时</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通过导体的电流与导体两端的电压成正比</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63270" y="9112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534670" y="1322070"/>
            <a:ext cx="11289030"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【探究名称】探究欧姆定律【猜想与假设】导体中的电流可能与导体两端的电压成正比</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与导体的电阻成反比【设计并进行实验】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探究导体中的电流跟它两端电压的关系</a:t>
            </a:r>
            <a:endParaRPr lang="en-US" sz="2400">
              <a:latin typeface="宋体" panose="02010600030101010101" pitchFamily="2" charset="-122"/>
              <a:cs typeface="Times New Roman" panose="02020603050405020304" pitchFamily="18" charset="0"/>
            </a:endParaRPr>
          </a:p>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rPr>
              <a:t>①</a:t>
            </a:r>
            <a:r>
              <a:rPr lang="zh-CN" sz="2400">
                <a:ea typeface="宋体" panose="02010600030101010101" pitchFamily="2" charset="-122"/>
              </a:rPr>
              <a:t>如图甲所示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请用笔画线代替导线把滑动</a:t>
            </a:r>
            <a:endParaRPr lang="zh-CN" sz="2400">
              <a:ea typeface="宋体" panose="02010600030101010101" pitchFamily="2" charset="-122"/>
            </a:endParaRPr>
          </a:p>
          <a:p>
            <a:pPr indent="0" fontAlgn="auto">
              <a:lnSpc>
                <a:spcPct val="150000"/>
              </a:lnSpc>
            </a:pPr>
            <a:r>
              <a:rPr lang="zh-CN" sz="2400">
                <a:ea typeface="宋体" panose="02010600030101010101" pitchFamily="2" charset="-122"/>
              </a:rPr>
              <a:t>变阻器正确接入电路中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要求：滑片</a:t>
            </a:r>
            <a:r>
              <a:rPr lang="en-US" sz="2400" i="1">
                <a:latin typeface="Times New Roman" panose="02020603050405020304" pitchFamily="18" charset="0"/>
                <a:cs typeface="Times New Roman" panose="02020603050405020304" pitchFamily="18" charset="0"/>
              </a:rPr>
              <a:t>P</a:t>
            </a:r>
            <a:endParaRPr lang="en-US" sz="2400" i="1">
              <a:latin typeface="Times New Roman" panose="02020603050405020304" pitchFamily="18" charset="0"/>
              <a:cs typeface="Times New Roman" panose="02020603050405020304" pitchFamily="18" charset="0"/>
            </a:endParaRPr>
          </a:p>
          <a:p>
            <a:pPr indent="0" fontAlgn="auto">
              <a:lnSpc>
                <a:spcPct val="150000"/>
              </a:lnSpc>
            </a:pPr>
            <a:r>
              <a:rPr lang="zh-CN" sz="2400">
                <a:ea typeface="宋体" panose="02010600030101010101" pitchFamily="2" charset="-122"/>
              </a:rPr>
              <a:t>向右移动时电流表示数逐渐增大．</a:t>
            </a:r>
            <a:endParaRPr lang="zh-CN" sz="2400">
              <a:ea typeface="宋体" panose="02010600030101010101" pitchFamily="2" charset="-122"/>
            </a:endParaRPr>
          </a:p>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sym typeface="+mn-ea"/>
              </a:rPr>
              <a:t>②</a:t>
            </a:r>
            <a:r>
              <a:rPr lang="zh-CN" sz="2400">
                <a:ea typeface="宋体" panose="02010600030101010101" pitchFamily="2" charset="-122"/>
                <a:sym typeface="+mn-ea"/>
              </a:rPr>
              <a:t>此实验中</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滑动变阻器</a:t>
            </a:r>
            <a:r>
              <a:rPr lang="zh-CN" sz="2400">
                <a:latin typeface="Times New Roman" panose="02020603050405020304" pitchFamily="18" charset="0"/>
                <a:ea typeface="宋体" panose="02010600030101010101" pitchFamily="2" charset="-122"/>
                <a:sym typeface="+mn-ea"/>
              </a:rPr>
              <a:t>的作用是</a:t>
            </a:r>
            <a:r>
              <a:rPr lang="en-US" sz="2400">
                <a:latin typeface="Times New Roman" panose="02020603050405020304" pitchFamily="18" charset="0"/>
                <a:ea typeface="宋体" panose="02010600030101010101" pitchFamily="2" charset="-122"/>
                <a:sym typeface="+mn-ea"/>
              </a:rPr>
              <a:t>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sym typeface="+mn-ea"/>
              </a:rPr>
              <a:t>_____</a:t>
            </a:r>
            <a:r>
              <a:rPr lang="zh-CN" sz="2400">
                <a:ea typeface="宋体" panose="02010600030101010101" pitchFamily="2" charset="-122"/>
                <a:sym typeface="+mn-ea"/>
              </a:rPr>
              <a:t>和</a:t>
            </a:r>
            <a:r>
              <a:rPr lang="en-US" sz="2400">
                <a:latin typeface="Times New Roman" panose="02020603050405020304" pitchFamily="18" charset="0"/>
                <a:ea typeface="宋体" panose="02010600030101010101" pitchFamily="2" charset="-122"/>
                <a:sym typeface="+mn-ea"/>
              </a:rPr>
              <a:t>___________</a:t>
            </a:r>
            <a:r>
              <a:rPr lang="en-US" sz="2400">
                <a:latin typeface="Times New Roman" panose="02020603050405020304" pitchFamily="18" charset="0"/>
                <a:ea typeface="宋体" panose="02010600030101010101" pitchFamily="2" charset="-122"/>
                <a:sym typeface="+mn-ea"/>
              </a:rPr>
              <a:t>____</a:t>
            </a:r>
            <a:r>
              <a:rPr lang="en-US" sz="2400">
                <a:latin typeface="Times New Roman" panose="02020603050405020304" pitchFamily="18" charset="0"/>
                <a:ea typeface="宋体" panose="02010600030101010101" pitchFamily="2" charset="-122"/>
                <a:sym typeface="+mn-ea"/>
              </a:rPr>
              <a:t>_______</a:t>
            </a:r>
            <a:r>
              <a:rPr lang="zh-CN" sz="2400">
                <a:ea typeface="宋体" panose="02010600030101010101" pitchFamily="2" charset="-122"/>
                <a:sym typeface="+mn-ea"/>
              </a:rPr>
              <a:t>．</a:t>
            </a:r>
            <a:r>
              <a:rPr lang="en-US" sz="2400">
                <a:latin typeface="宋体" panose="02010600030101010101" pitchFamily="2" charset="-122"/>
                <a:ea typeface="宋体" panose="02010600030101010101" pitchFamily="2" charset="-122"/>
                <a:cs typeface="Times New Roman" panose="02020603050405020304" pitchFamily="18" charset="0"/>
                <a:sym typeface="+mn-ea"/>
              </a:rPr>
              <a:t>③……</a:t>
            </a:r>
            <a:endParaRPr lang="en-US" sz="2400"/>
          </a:p>
        </p:txBody>
      </p:sp>
      <p:pic>
        <p:nvPicPr>
          <p:cNvPr id="3" name="图片 -2147481479" descr="C:\Documents and Settings\Administrator\桌面\江西物理(JK)\A189.TIF"/>
          <p:cNvPicPr>
            <a:picLocks noChangeAspect="1"/>
          </p:cNvPicPr>
          <p:nvPr/>
        </p:nvPicPr>
        <p:blipFill>
          <a:blip r:embed="rId2" r:link="rId3">
            <a:clrChange>
              <a:clrFrom>
                <a:srgbClr val="FFFFFF">
                  <a:alpha val="100000"/>
                </a:srgbClr>
              </a:clrFrom>
              <a:clrTo>
                <a:srgbClr val="FFFFFF">
                  <a:alpha val="100000"/>
                  <a:alpha val="0"/>
                </a:srgbClr>
              </a:clrTo>
            </a:clrChange>
          </a:blip>
          <a:srcRect l="-2505" t="-4516" r="41071" b="-4865"/>
          <a:stretch>
            <a:fillRect/>
          </a:stretch>
        </p:blipFill>
        <p:spPr>
          <a:xfrm>
            <a:off x="7087870" y="2359025"/>
            <a:ext cx="3846830" cy="3183890"/>
          </a:xfrm>
          <a:prstGeom prst="rect">
            <a:avLst/>
          </a:prstGeom>
          <a:noFill/>
          <a:ln w="9525">
            <a:noFill/>
          </a:ln>
        </p:spPr>
      </p:pic>
      <p:sp>
        <p:nvSpPr>
          <p:cNvPr id="6" name="任意多边形 5"/>
          <p:cNvSpPr/>
          <p:nvPr/>
        </p:nvSpPr>
        <p:spPr>
          <a:xfrm>
            <a:off x="9457690" y="2837815"/>
            <a:ext cx="364490" cy="640715"/>
          </a:xfrm>
          <a:custGeom>
            <a:avLst/>
            <a:gdLst>
              <a:gd name="connisteX0" fmla="*/ 0 w 364519"/>
              <a:gd name="connsiteY0" fmla="*/ 21822 h 640947"/>
              <a:gd name="connisteX1" fmla="*/ 344805 w 364519"/>
              <a:gd name="connsiteY1" fmla="*/ 72622 h 640947"/>
              <a:gd name="connisteX2" fmla="*/ 304165 w 364519"/>
              <a:gd name="connsiteY2" fmla="*/ 640947 h 640947"/>
              <a:gd name="connisteX3" fmla="*/ 334645 w 364519"/>
              <a:gd name="connsiteY3" fmla="*/ 508867 h 640947"/>
            </a:gdLst>
            <a:ahLst/>
            <a:cxnLst>
              <a:cxn ang="0">
                <a:pos x="connisteX0" y="connsiteY0"/>
              </a:cxn>
              <a:cxn ang="0">
                <a:pos x="connisteX1" y="connsiteY1"/>
              </a:cxn>
              <a:cxn ang="0">
                <a:pos x="connisteX2" y="connsiteY2"/>
              </a:cxn>
              <a:cxn ang="0">
                <a:pos x="connisteX3" y="connsiteY3"/>
              </a:cxn>
            </a:cxnLst>
            <a:rect l="l" t="t" r="r" b="b"/>
            <a:pathLst>
              <a:path w="364520" h="640947">
                <a:moveTo>
                  <a:pt x="0" y="21822"/>
                </a:moveTo>
                <a:cubicBezTo>
                  <a:pt x="69850" y="20552"/>
                  <a:pt x="283845" y="-51203"/>
                  <a:pt x="344805" y="72622"/>
                </a:cubicBezTo>
                <a:cubicBezTo>
                  <a:pt x="405765" y="196447"/>
                  <a:pt x="306070" y="553952"/>
                  <a:pt x="304165" y="640947"/>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9427210" y="3691255"/>
            <a:ext cx="1035050" cy="1105535"/>
          </a:xfrm>
          <a:custGeom>
            <a:avLst/>
            <a:gdLst>
              <a:gd name="connisteX0" fmla="*/ 1035050 w 1035050"/>
              <a:gd name="connsiteY0" fmla="*/ 0 h 1105535"/>
              <a:gd name="connisteX1" fmla="*/ 720090 w 1035050"/>
              <a:gd name="connsiteY1" fmla="*/ 852170 h 1105535"/>
              <a:gd name="connisteX2" fmla="*/ 0 w 1035050"/>
              <a:gd name="connsiteY2" fmla="*/ 1105535 h 1105535"/>
              <a:gd name="connisteX3" fmla="*/ 20320 w 1035050"/>
              <a:gd name="connsiteY3" fmla="*/ 994410 h 1105535"/>
            </a:gdLst>
            <a:ahLst/>
            <a:cxnLst>
              <a:cxn ang="0">
                <a:pos x="connisteX0" y="connsiteY0"/>
              </a:cxn>
              <a:cxn ang="0">
                <a:pos x="connisteX1" y="connsiteY1"/>
              </a:cxn>
              <a:cxn ang="0">
                <a:pos x="connisteX2" y="connsiteY2"/>
              </a:cxn>
              <a:cxn ang="0">
                <a:pos x="connisteX3" y="connsiteY3"/>
              </a:cxn>
            </a:cxnLst>
            <a:rect l="l" t="t" r="r" b="b"/>
            <a:pathLst>
              <a:path w="1035050" h="1105535">
                <a:moveTo>
                  <a:pt x="1035050" y="0"/>
                </a:moveTo>
                <a:cubicBezTo>
                  <a:pt x="986155" y="165100"/>
                  <a:pt x="927100" y="631190"/>
                  <a:pt x="720090" y="852170"/>
                </a:cubicBezTo>
                <a:cubicBezTo>
                  <a:pt x="513080" y="1073150"/>
                  <a:pt x="139700" y="1076960"/>
                  <a:pt x="0" y="1105535"/>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387340" y="5290185"/>
            <a:ext cx="1509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保护电路</a:t>
            </a:r>
            <a:endParaRPr lang="zh-CN" altLang="en-US" sz="2400" b="0">
              <a:solidFill>
                <a:srgbClr val="FF0000"/>
              </a:solidFill>
              <a:ea typeface="宋体" panose="02010600030101010101" pitchFamily="2" charset="-122"/>
            </a:endParaRPr>
          </a:p>
        </p:txBody>
      </p:sp>
      <p:sp>
        <p:nvSpPr>
          <p:cNvPr id="10" name="文本框 9"/>
          <p:cNvSpPr txBox="1"/>
          <p:nvPr/>
        </p:nvSpPr>
        <p:spPr>
          <a:xfrm>
            <a:off x="7412355" y="5302885"/>
            <a:ext cx="331089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改变定值电阻两端电压</a:t>
            </a:r>
            <a:endParaRPr lang="zh-CN" altLang="en-US" sz="2400" b="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7" grpId="0" bldLvl="0" animBg="1"/>
      <p:bldP spid="7" grpId="1"/>
      <p:bldP spid="9" grpId="0"/>
      <p:bldP spid="9" grpId="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3910" y="1660525"/>
            <a:ext cx="1079055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电流表、电压表</a:t>
            </a:r>
            <a:r>
              <a:rPr lang="zh-CN" sz="2400" b="0">
                <a:latin typeface="Times New Roman" panose="02020603050405020304" pitchFamily="18" charset="0"/>
                <a:ea typeface="宋体" panose="02010600030101010101" pitchFamily="2" charset="-122"/>
              </a:rPr>
              <a:t>的使用</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rPr>
              <a:t>电流表与被测元件串联，电压表与被测元件并联</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latin typeface="Times New Roman" panose="02020603050405020304" pitchFamily="18" charset="0"/>
                <a:ea typeface="宋体" panose="02010600030101010101" pitchFamily="2" charset="-122"/>
              </a:rPr>
              <a:t>电流均为</a:t>
            </a:r>
            <a:r>
              <a:rPr lang="en-US" sz="2400" b="0">
                <a:latin typeface="Times New Roman" panose="02020603050405020304" pitchFamily="18" charset="0"/>
                <a:ea typeface="宋体" panose="02010600030101010101" pitchFamily="2" charset="-122"/>
              </a:rPr>
              <a:t> </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进</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出</a:t>
            </a:r>
            <a:r>
              <a:rPr lang="en-US" sz="2400" b="0">
                <a:latin typeface="Times New Roman" panose="02020603050405020304" pitchFamily="18" charset="0"/>
                <a:ea typeface="宋体" panose="02010600030101010101" pitchFamily="2" charset="-122"/>
              </a:rPr>
              <a:t> </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ea typeface="宋体" panose="02010600030101010101" pitchFamily="2" charset="-122"/>
              </a:rPr>
              <a:t>被测电流或电压不能超过电流表或电压表选择的量程</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闭合开关前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应先进行</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同时观察电表工作是否正常</a:t>
            </a:r>
            <a:r>
              <a:rPr lang="en-US" sz="2400" b="0">
                <a:latin typeface="Times New Roman" panose="02020603050405020304" pitchFamily="18" charset="0"/>
                <a:cs typeface="仿宋_GB2312" charset="0"/>
              </a:rPr>
              <a:t>[2015.22</a:t>
            </a:r>
            <a:r>
              <a:rPr lang="zh-CN" sz="2400" b="0">
                <a:cs typeface="仿宋_GB2312" charset="0"/>
              </a:rPr>
              <a:t>【实验步骤】</a:t>
            </a:r>
            <a:r>
              <a:rPr lang="en-US" sz="2400" b="0">
                <a:latin typeface="Times New Roman" panose="02020603050405020304" pitchFamily="18" charset="0"/>
                <a:cs typeface="仿宋_GB2312" charset="0"/>
              </a:rPr>
              <a:t>(1)</a:t>
            </a:r>
            <a:r>
              <a:rPr lang="zh-CN" sz="2400" b="0">
                <a:cs typeface="仿宋_GB2312" charset="0"/>
              </a:rPr>
              <a:t>第</a:t>
            </a:r>
            <a:r>
              <a:rPr lang="en-US" sz="2400" b="0">
                <a:latin typeface="Times New Roman" panose="02020603050405020304" pitchFamily="18" charset="0"/>
                <a:cs typeface="仿宋_GB2312" charset="0"/>
              </a:rPr>
              <a:t>2</a:t>
            </a:r>
            <a:r>
              <a:rPr lang="zh-CN" sz="2400" b="0">
                <a:cs typeface="仿宋_GB2312" charset="0"/>
              </a:rPr>
              <a:t>空</a:t>
            </a:r>
            <a:r>
              <a:rPr lang="en-US" sz="2400" b="0">
                <a:latin typeface="Times New Roman" panose="02020603050405020304" pitchFamily="18" charset="0"/>
                <a:cs typeface="仿宋_GB2312" charset="0"/>
              </a:rPr>
              <a:t>]</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电流表、电压表的读数</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①</a:t>
            </a:r>
            <a:r>
              <a:rPr lang="zh-CN" sz="2400" b="0">
                <a:ea typeface="宋体" panose="02010600030101010101" pitchFamily="2" charset="-122"/>
              </a:rPr>
              <a:t>看清楚所选量程及分度值</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zh-CN" sz="2400" b="0">
                <a:ea typeface="宋体" panose="02010600030101010101" pitchFamily="2" charset="-122"/>
              </a:rPr>
              <a:t>电表示数＝大格示数＋小格数</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分度值</a:t>
            </a:r>
            <a:endParaRPr lang="zh-CN" altLang="en-US" sz="2400"/>
          </a:p>
        </p:txBody>
      </p:sp>
      <p:sp>
        <p:nvSpPr>
          <p:cNvPr id="2" name="文本框 1"/>
          <p:cNvSpPr txBox="1"/>
          <p:nvPr/>
        </p:nvSpPr>
        <p:spPr>
          <a:xfrm>
            <a:off x="1379855" y="3958590"/>
            <a:ext cx="8813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试触</a:t>
            </a:r>
            <a:endParaRPr lang="zh-CN" altLang="en-US" sz="2400" b="0">
              <a:solidFill>
                <a:srgbClr val="FF0000"/>
              </a:solidFill>
              <a:ea typeface="宋体" panose="02010600030101010101" pitchFamily="2" charset="-122"/>
            </a:endParaRPr>
          </a:p>
        </p:txBody>
      </p:sp>
      <p:grpSp>
        <p:nvGrpSpPr>
          <p:cNvPr id="8" name="组合 7"/>
          <p:cNvGrpSpPr/>
          <p:nvPr/>
        </p:nvGrpSpPr>
        <p:grpSpPr>
          <a:xfrm>
            <a:off x="869950" y="957580"/>
            <a:ext cx="7284085" cy="737235"/>
            <a:chOff x="1053" y="1569"/>
            <a:chExt cx="11471" cy="1161"/>
          </a:xfrm>
        </p:grpSpPr>
        <p:sp>
          <p:nvSpPr>
            <p:cNvPr id="20481" name="文本框 4"/>
            <p:cNvSpPr txBox="1"/>
            <p:nvPr/>
          </p:nvSpPr>
          <p:spPr>
            <a:xfrm>
              <a:off x="4737" y="1569"/>
              <a:ext cx="7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电流表、电压表的使用及读数</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7" name="组合 6"/>
            <p:cNvGrpSpPr/>
            <p:nvPr/>
          </p:nvGrpSpPr>
          <p:grpSpPr>
            <a:xfrm>
              <a:off x="1053" y="1813"/>
              <a:ext cx="3522" cy="822"/>
              <a:chOff x="1073" y="1873"/>
              <a:chExt cx="3522" cy="822"/>
            </a:xfrm>
          </p:grpSpPr>
          <p:pic>
            <p:nvPicPr>
              <p:cNvPr id="4" name="图片 3" descr="方块小标4字标"/>
              <p:cNvPicPr>
                <a:picLocks noChangeAspect="1"/>
              </p:cNvPicPr>
              <p:nvPr/>
            </p:nvPicPr>
            <p:blipFill>
              <a:blip r:embed="rId1"/>
              <a:stretch>
                <a:fillRect/>
              </a:stretch>
            </p:blipFill>
            <p:spPr>
              <a:xfrm>
                <a:off x="1093" y="1893"/>
                <a:ext cx="3502" cy="748"/>
              </a:xfrm>
              <a:prstGeom prst="rect">
                <a:avLst/>
              </a:prstGeom>
            </p:spPr>
          </p:pic>
          <p:sp>
            <p:nvSpPr>
              <p:cNvPr id="6" name="文本框 5"/>
              <p:cNvSpPr txBox="1"/>
              <p:nvPr/>
            </p:nvSpPr>
            <p:spPr>
              <a:xfrm>
                <a:off x="1073" y="18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2</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4205" y="882650"/>
            <a:ext cx="10963275"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小英同学探究</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导体中的电流与电阻的关系</a:t>
            </a:r>
            <a:r>
              <a:rPr lang="en-US" sz="2400" b="0">
                <a:latin typeface="宋体" panose="02010600030101010101" pitchFamily="2" charset="-122"/>
                <a:cs typeface="Times New Roman" panose="02020603050405020304" pitchFamily="18" charset="0"/>
              </a:rPr>
              <a:t>”</a:t>
            </a:r>
            <a:r>
              <a:rPr lang="zh-CN" sz="2400" b="0">
                <a:ea typeface="宋体" panose="02010600030101010101" pitchFamily="2" charset="-122"/>
              </a:rPr>
              <a:t>时</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进行创新实验</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除了与原有实验所必需的器材相同外</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没领电压表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而是多领了一只电流表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并设计出如图乙所示的电路图</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进行实验．</a:t>
            </a:r>
            <a:r>
              <a:rPr lang="en-US" sz="2400" b="0">
                <a:latin typeface="宋体" panose="02010600030101010101" pitchFamily="2" charset="-122"/>
                <a:ea typeface="宋体" panose="02010600030101010101" pitchFamily="2" charset="-122"/>
                <a:cs typeface="Times New Roman" panose="02020603050405020304" pitchFamily="18" charset="0"/>
              </a:rPr>
              <a:t>①</a:t>
            </a:r>
            <a:r>
              <a:rPr lang="zh-CN" sz="2400" b="0">
                <a:ea typeface="宋体" panose="02010600030101010101" pitchFamily="2" charset="-122"/>
              </a:rPr>
              <a:t>连接电路</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调节滑动变阻器</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读出电流表      与        的示数分别记为</a:t>
            </a:r>
            <a:r>
              <a:rPr lang="en-US" sz="2400" b="0" i="1">
                <a:latin typeface="Times New Roman" panose="02020603050405020304" pitchFamily="18" charset="0"/>
                <a:cs typeface="Times New Roman" panose="02020603050405020304" pitchFamily="18" charset="0"/>
              </a:rPr>
              <a:t>I</a:t>
            </a:r>
            <a:r>
              <a:rPr lang="en-US" sz="2400" b="0" baseline="-25000">
                <a:latin typeface="Times New Roman" panose="02020603050405020304" pitchFamily="18" charset="0"/>
                <a:cs typeface="Times New Roman" panose="02020603050405020304" pitchFamily="18" charset="0"/>
              </a:rPr>
              <a:t>1</a:t>
            </a:r>
            <a:r>
              <a:rPr lang="zh-CN" sz="2400" b="0">
                <a:ea typeface="宋体" panose="02010600030101010101" pitchFamily="2" charset="-122"/>
              </a:rPr>
              <a:t>和</a:t>
            </a:r>
            <a:r>
              <a:rPr lang="en-US" sz="2400" b="0" i="1">
                <a:latin typeface="Times New Roman" panose="02020603050405020304" pitchFamily="18" charset="0"/>
                <a:ea typeface="宋体" panose="02010600030101010101" pitchFamily="2" charset="-122"/>
              </a:rPr>
              <a:t>I</a:t>
            </a:r>
            <a:r>
              <a:rPr lang="en-US" sz="2400" b="0" baseline="-25000">
                <a:latin typeface="Times New Roman" panose="02020603050405020304" pitchFamily="18" charset="0"/>
                <a:cs typeface="Times New Roman" panose="02020603050405020304" pitchFamily="18" charset="0"/>
              </a:rPr>
              <a:t>2</a:t>
            </a:r>
            <a:r>
              <a:rPr lang="zh-CN" sz="2400" b="0">
                <a:ea typeface="宋体" panose="02010600030101010101" pitchFamily="2" charset="-122"/>
              </a:rPr>
              <a:t>；</a:t>
            </a:r>
            <a:r>
              <a:rPr lang="en-US" sz="2400" b="0">
                <a:latin typeface="宋体" panose="02010600030101010101" pitchFamily="2" charset="-122"/>
                <a:ea typeface="宋体" panose="02010600030101010101" pitchFamily="2" charset="-122"/>
                <a:cs typeface="Times New Roman" panose="02020603050405020304" pitchFamily="18" charset="0"/>
              </a:rPr>
              <a:t>②</a:t>
            </a:r>
            <a:r>
              <a:rPr lang="zh-CN" sz="2400" b="0">
                <a:ea typeface="宋体" panose="02010600030101010101" pitchFamily="2" charset="-122"/>
              </a:rPr>
              <a:t>把定</a:t>
            </a:r>
            <a:r>
              <a:rPr lang="zh-CN" sz="2400" b="0">
                <a:latin typeface="Times New Roman" panose="02020603050405020304" pitchFamily="18" charset="0"/>
                <a:ea typeface="宋体" panose="02010600030101010101" pitchFamily="2" charset="-122"/>
              </a:rPr>
              <a:t>值电阻</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ea typeface="宋体" panose="02010600030101010101" pitchFamily="2" charset="-122"/>
              </a:rPr>
              <a:t>换成</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调节滑动变阻器使电流表       的示数为</a:t>
            </a:r>
            <a:r>
              <a:rPr lang="en-US" sz="2400" b="0">
                <a:latin typeface="Times New Roman" panose="02020603050405020304" pitchFamily="18" charset="0"/>
                <a:ea typeface="宋体" panose="02010600030101010101" pitchFamily="2" charset="-122"/>
              </a:rPr>
              <a:t>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使</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b="0">
                <a:ea typeface="宋体" panose="02010600030101010101" pitchFamily="2" charset="-122"/>
              </a:rPr>
              <a:t>两端的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不变</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记录此时电流表      的示数为</a:t>
            </a:r>
            <a:r>
              <a:rPr lang="en-US" sz="2400" b="0" i="1">
                <a:latin typeface="Times New Roman" panose="02020603050405020304" pitchFamily="18" charset="0"/>
                <a:ea typeface="宋体" panose="02010600030101010101" pitchFamily="2" charset="-122"/>
              </a:rPr>
              <a:t>I</a:t>
            </a:r>
            <a:r>
              <a:rPr lang="en-US" sz="2400" b="0" baseline="-25000">
                <a:latin typeface="Times New Roman" panose="02020603050405020304" pitchFamily="18" charset="0"/>
                <a:cs typeface="Times New Roman" panose="02020603050405020304" pitchFamily="18" charset="0"/>
              </a:rPr>
              <a:t>3</a:t>
            </a:r>
            <a:r>
              <a:rPr lang="zh-CN" sz="2400" b="0">
                <a:ea typeface="宋体" panose="02010600030101010101" pitchFamily="2" charset="-122"/>
              </a:rPr>
              <a:t>；</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③</a:t>
            </a:r>
            <a:r>
              <a:rPr lang="zh-CN" sz="2400" b="0">
                <a:ea typeface="宋体" panose="02010600030101010101" pitchFamily="2" charset="-122"/>
              </a:rPr>
              <a:t>再把</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cs typeface="Times New Roman" panose="02020603050405020304" pitchFamily="18" charset="0"/>
              </a:rPr>
              <a:t>3</a:t>
            </a:r>
            <a:r>
              <a:rPr lang="zh-CN" sz="2400" b="0">
                <a:ea typeface="宋体" panose="02010600030101010101" pitchFamily="2" charset="-122"/>
              </a:rPr>
              <a:t>换成</a:t>
            </a:r>
            <a:r>
              <a:rPr lang="en-US" sz="2400" b="0" i="1">
                <a:latin typeface="Times New Roman" panose="02020603050405020304" pitchFamily="18" charset="0"/>
                <a:ea typeface="宋体" panose="02010600030101010101" pitchFamily="2" charset="-122"/>
              </a:rPr>
              <a:t>R</a:t>
            </a:r>
            <a:r>
              <a:rPr lang="en-US" sz="2400" b="0" baseline="-2500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重复上一步骤进行实验；</a:t>
            </a:r>
            <a:r>
              <a:rPr lang="en-US" sz="2400" b="0">
                <a:latin typeface="宋体" panose="02010600030101010101" pitchFamily="2" charset="-122"/>
                <a:ea typeface="宋体" panose="02010600030101010101" pitchFamily="2" charset="-122"/>
                <a:cs typeface="Times New Roman" panose="02020603050405020304" pitchFamily="18" charset="0"/>
              </a:rPr>
              <a:t>④</a:t>
            </a:r>
            <a:r>
              <a:rPr lang="zh-CN" sz="2400" b="0">
                <a:ea typeface="宋体" panose="02010600030101010101" pitchFamily="2" charset="-122"/>
              </a:rPr>
              <a:t>分析数据得出电流与电阻的关系．</a:t>
            </a:r>
            <a:endParaRPr lang="zh-CN" altLang="en-US" sz="2400"/>
          </a:p>
        </p:txBody>
      </p:sp>
      <p:pic>
        <p:nvPicPr>
          <p:cNvPr id="2" name="图片 -2147481478" descr="C:\Documents and Settings\Administrator\桌面\江西物理(JK)\A1.TIF"/>
          <p:cNvPicPr>
            <a:picLocks noChangeAspect="1"/>
          </p:cNvPicPr>
          <p:nvPr/>
        </p:nvPicPr>
        <p:blipFill>
          <a:blip r:embed="rId1" r:link="rId2"/>
          <a:stretch>
            <a:fillRect/>
          </a:stretch>
        </p:blipFill>
        <p:spPr>
          <a:xfrm>
            <a:off x="6543040" y="2720975"/>
            <a:ext cx="352425" cy="352425"/>
          </a:xfrm>
          <a:prstGeom prst="rect">
            <a:avLst/>
          </a:prstGeom>
          <a:noFill/>
          <a:ln w="9525">
            <a:noFill/>
          </a:ln>
        </p:spPr>
      </p:pic>
      <p:pic>
        <p:nvPicPr>
          <p:cNvPr id="3" name="图片 -2147481478" descr="C:\Documents and Settings\Administrator\桌面\江西物理(JK)\A1.TIF"/>
          <p:cNvPicPr>
            <a:picLocks noChangeAspect="1"/>
          </p:cNvPicPr>
          <p:nvPr/>
        </p:nvPicPr>
        <p:blipFill>
          <a:blip r:embed="rId1" r:link="rId2"/>
          <a:stretch>
            <a:fillRect/>
          </a:stretch>
        </p:blipFill>
        <p:spPr>
          <a:xfrm>
            <a:off x="7471410" y="3253105"/>
            <a:ext cx="352425" cy="352425"/>
          </a:xfrm>
          <a:prstGeom prst="rect">
            <a:avLst/>
          </a:prstGeom>
          <a:noFill/>
          <a:ln w="9525">
            <a:noFill/>
          </a:ln>
        </p:spPr>
      </p:pic>
      <p:pic>
        <p:nvPicPr>
          <p:cNvPr id="4" name="图片 -2147481477" descr="C:\Documents and Settings\Administrator\桌面\江西物理(JK)\A2.TIF"/>
          <p:cNvPicPr>
            <a:picLocks noChangeAspect="1"/>
          </p:cNvPicPr>
          <p:nvPr/>
        </p:nvPicPr>
        <p:blipFill>
          <a:blip r:embed="rId3" r:link="rId4"/>
          <a:stretch>
            <a:fillRect/>
          </a:stretch>
        </p:blipFill>
        <p:spPr>
          <a:xfrm>
            <a:off x="7334250" y="2731135"/>
            <a:ext cx="342265" cy="342265"/>
          </a:xfrm>
          <a:prstGeom prst="rect">
            <a:avLst/>
          </a:prstGeom>
          <a:noFill/>
          <a:ln w="9525">
            <a:noFill/>
          </a:ln>
        </p:spPr>
      </p:pic>
      <p:pic>
        <p:nvPicPr>
          <p:cNvPr id="5" name="图片 -2147481477" descr="C:\Documents and Settings\Administrator\桌面\江西物理(JK)\A2.TIF"/>
          <p:cNvPicPr>
            <a:picLocks noChangeAspect="1"/>
          </p:cNvPicPr>
          <p:nvPr/>
        </p:nvPicPr>
        <p:blipFill>
          <a:blip r:embed="rId3" r:link="rId4"/>
          <a:stretch>
            <a:fillRect/>
          </a:stretch>
        </p:blipFill>
        <p:spPr>
          <a:xfrm>
            <a:off x="5637530" y="3832225"/>
            <a:ext cx="342265" cy="342265"/>
          </a:xfrm>
          <a:prstGeom prst="rect">
            <a:avLst/>
          </a:prstGeom>
          <a:noFill/>
          <a:ln w="9525">
            <a:noFill/>
          </a:ln>
        </p:spPr>
      </p:pic>
      <p:sp>
        <p:nvSpPr>
          <p:cNvPr id="6" name="文本框 5"/>
          <p:cNvSpPr txBox="1"/>
          <p:nvPr/>
        </p:nvSpPr>
        <p:spPr>
          <a:xfrm>
            <a:off x="9337675" y="3199130"/>
            <a:ext cx="43497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文本框 6"/>
          <p:cNvSpPr txBox="1"/>
          <p:nvPr/>
        </p:nvSpPr>
        <p:spPr>
          <a:xfrm>
            <a:off x="1499870" y="3752215"/>
            <a:ext cx="9836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电压</a:t>
            </a:r>
            <a:endParaRPr lang="zh-CN" altLang="en-US" sz="2400" b="0">
              <a:solidFill>
                <a:srgbClr val="FF0000"/>
              </a:solidFill>
              <a:ea typeface="宋体" panose="02010600030101010101" pitchFamily="2" charset="-122"/>
            </a:endParaRPr>
          </a:p>
        </p:txBody>
      </p:sp>
      <p:pic>
        <p:nvPicPr>
          <p:cNvPr id="8" name="图片 -2147481479" descr="C:\Documents and Settings\Administrator\桌面\江西物理(JK)\A189.TIF"/>
          <p:cNvPicPr>
            <a:picLocks noChangeAspect="1"/>
          </p:cNvPicPr>
          <p:nvPr/>
        </p:nvPicPr>
        <p:blipFill>
          <a:blip r:embed="rId5" r:link="rId6">
            <a:clrChange>
              <a:clrFrom>
                <a:srgbClr val="FFFFFF">
                  <a:alpha val="100000"/>
                </a:srgbClr>
              </a:clrFrom>
              <a:clrTo>
                <a:srgbClr val="FFFFFF">
                  <a:alpha val="100000"/>
                  <a:alpha val="0"/>
                </a:srgbClr>
              </a:clrTo>
            </a:clrChange>
          </a:blip>
          <a:srcRect l="59649" t="10297" r="-1166" b="-982"/>
          <a:stretch>
            <a:fillRect/>
          </a:stretch>
        </p:blipFill>
        <p:spPr>
          <a:xfrm>
            <a:off x="8064500" y="3684905"/>
            <a:ext cx="2599690" cy="26396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3335" y="2734310"/>
            <a:ext cx="962469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根据要求补连实物图</a:t>
            </a:r>
            <a:r>
              <a:rPr lang="en-US" sz="2400" b="0">
                <a:latin typeface="Times New Roman" panose="02020603050405020304" pitchFamily="18" charset="0"/>
                <a:cs typeface="仿宋_GB2312" charset="0"/>
              </a:rPr>
              <a:t>[2015.25</a:t>
            </a:r>
            <a:r>
              <a:rPr lang="zh-CN" sz="2400" b="0">
                <a:cs typeface="仿宋_GB2312" charset="0"/>
              </a:rPr>
              <a:t>【制定计划与设计实验】</a:t>
            </a:r>
            <a:r>
              <a:rPr lang="en-US" sz="2400" b="0">
                <a:latin typeface="Times New Roman" panose="02020603050405020304" pitchFamily="18" charset="0"/>
                <a:cs typeface="仿宋_GB2312" charset="0"/>
              </a:rPr>
              <a:t>(1)]</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实物图错误接线的判断及改正</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根据电路图连接实物图</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根据实物图画电路图</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在电路图中补充电表符号</a:t>
            </a:r>
            <a:endParaRPr lang="zh-CN" altLang="en-US" sz="2400"/>
          </a:p>
        </p:txBody>
      </p:sp>
      <p:grpSp>
        <p:nvGrpSpPr>
          <p:cNvPr id="2" name="组合 1"/>
          <p:cNvGrpSpPr/>
          <p:nvPr/>
        </p:nvGrpSpPr>
        <p:grpSpPr>
          <a:xfrm>
            <a:off x="1323975" y="1631950"/>
            <a:ext cx="6378575" cy="737235"/>
            <a:chOff x="893" y="1569"/>
            <a:chExt cx="10045" cy="1161"/>
          </a:xfrm>
        </p:grpSpPr>
        <p:sp>
          <p:nvSpPr>
            <p:cNvPr id="20481" name="文本框 4"/>
            <p:cNvSpPr txBox="1"/>
            <p:nvPr/>
          </p:nvSpPr>
          <p:spPr>
            <a:xfrm>
              <a:off x="4737" y="1569"/>
              <a:ext cx="6201"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画电路图或连接实物图</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6" name="组合 45"/>
            <p:cNvGrpSpPr/>
            <p:nvPr/>
          </p:nvGrpSpPr>
          <p:grpSpPr>
            <a:xfrm>
              <a:off x="893" y="1840"/>
              <a:ext cx="3522" cy="822"/>
              <a:chOff x="1073" y="1873"/>
              <a:chExt cx="3522" cy="822"/>
            </a:xfrm>
          </p:grpSpPr>
          <p:pic>
            <p:nvPicPr>
              <p:cNvPr id="47" name="图片 46" descr="方块小标4字标"/>
              <p:cNvPicPr>
                <a:picLocks noChangeAspect="1"/>
              </p:cNvPicPr>
              <p:nvPr/>
            </p:nvPicPr>
            <p:blipFill>
              <a:blip r:embed="rId1"/>
              <a:stretch>
                <a:fillRect/>
              </a:stretch>
            </p:blipFill>
            <p:spPr>
              <a:xfrm>
                <a:off x="1093" y="1893"/>
                <a:ext cx="3502" cy="748"/>
              </a:xfrm>
              <a:prstGeom prst="rect">
                <a:avLst/>
              </a:prstGeom>
            </p:spPr>
          </p:pic>
          <p:sp>
            <p:nvSpPr>
              <p:cNvPr id="48" name="文本框 47"/>
              <p:cNvSpPr txBox="1"/>
              <p:nvPr/>
            </p:nvSpPr>
            <p:spPr>
              <a:xfrm>
                <a:off x="1073" y="18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3</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2980" y="2616200"/>
            <a:ext cx="1048067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连接电路时、拆除电路前开关应</a:t>
            </a:r>
            <a:r>
              <a:rPr lang="en-US" sz="2400" b="0">
                <a:latin typeface="Times New Roman" panose="02020603050405020304" pitchFamily="18" charset="0"/>
                <a:ea typeface="宋体" panose="02010600030101010101" pitchFamily="2" charset="-122"/>
              </a:rPr>
              <a:t>________(2)</a:t>
            </a:r>
            <a:r>
              <a:rPr lang="zh-CN" sz="2400" b="0">
                <a:ea typeface="宋体" panose="02010600030101010101" pitchFamily="2" charset="-122"/>
              </a:rPr>
              <a:t>闭合开关前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应先进行</a:t>
            </a:r>
            <a:r>
              <a:rPr lang="en-US" sz="2400" b="0">
                <a:latin typeface="Times New Roman" panose="02020603050405020304" pitchFamily="18" charset="0"/>
                <a:ea typeface="宋体" panose="02010600030101010101" pitchFamily="2" charset="-122"/>
              </a:rPr>
              <a:t>________</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同时观察电表工作是否正常</a:t>
            </a:r>
            <a:r>
              <a:rPr lang="en-US" sz="2400" b="0">
                <a:latin typeface="Times New Roman" panose="02020603050405020304" pitchFamily="18" charset="0"/>
                <a:ea typeface="宋体" panose="02010600030101010101" pitchFamily="2" charset="-122"/>
              </a:rPr>
              <a:t>(3)</a:t>
            </a:r>
            <a:r>
              <a:rPr lang="zh-CN" sz="2400" b="0">
                <a:ea typeface="宋体" panose="02010600030101010101" pitchFamily="2" charset="-122"/>
              </a:rPr>
              <a:t>闭合开关前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电表指针不在零刻度线处要进行</a:t>
            </a:r>
            <a:r>
              <a:rPr lang="en-US" sz="2400" b="0">
                <a:latin typeface="Times New Roman" panose="02020603050405020304" pitchFamily="18" charset="0"/>
                <a:ea typeface="宋体" panose="02010600030101010101" pitchFamily="2" charset="-122"/>
              </a:rPr>
              <a:t>________ (4)</a:t>
            </a:r>
            <a:r>
              <a:rPr lang="zh-CN" sz="2400" b="0">
                <a:ea typeface="宋体" panose="02010600030101010101" pitchFamily="2" charset="-122"/>
              </a:rPr>
              <a:t>闭合开关前</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滑动变阻器滑片移至</a:t>
            </a:r>
            <a:r>
              <a:rPr lang="en-US" sz="2400" b="0">
                <a:latin typeface="Times New Roman" panose="02020603050405020304" pitchFamily="18" charset="0"/>
                <a:ea typeface="宋体" panose="02010600030101010101" pitchFamily="2" charset="-122"/>
              </a:rPr>
              <a:t>____</a:t>
            </a:r>
            <a:r>
              <a:rPr lang="en-US" sz="2400">
                <a:latin typeface="Times New Roman" panose="02020603050405020304" pitchFamily="18" charset="0"/>
                <a:ea typeface="宋体" panose="02010600030101010101" pitchFamily="2" charset="-122"/>
                <a:sym typeface="+mn-ea"/>
              </a:rPr>
              <a:t>___</a:t>
            </a:r>
            <a:r>
              <a:rPr lang="en-US" sz="2400" b="0">
                <a:latin typeface="Times New Roman" panose="02020603050405020304" pitchFamily="18" charset="0"/>
                <a:ea typeface="宋体" panose="02010600030101010101" pitchFamily="2" charset="-122"/>
              </a:rPr>
              <a:t>________</a:t>
            </a:r>
            <a:r>
              <a:rPr lang="en-US" sz="2400" b="0">
                <a:latin typeface="Times New Roman" panose="02020603050405020304" pitchFamily="18" charset="0"/>
                <a:cs typeface="仿宋_GB2312" charset="0"/>
              </a:rPr>
              <a:t>[2015.25</a:t>
            </a:r>
            <a:r>
              <a:rPr lang="zh-CN" sz="2400" b="0">
                <a:cs typeface="仿宋_GB2312" charset="0"/>
              </a:rPr>
              <a:t>【制定计划与设计实验】</a:t>
            </a:r>
            <a:r>
              <a:rPr lang="en-US" sz="2400" b="0">
                <a:latin typeface="Times New Roman" panose="02020603050405020304" pitchFamily="18" charset="0"/>
                <a:cs typeface="仿宋_GB2312" charset="0"/>
              </a:rPr>
              <a:t>(2)</a:t>
            </a:r>
            <a:r>
              <a:rPr lang="zh-CN" sz="2400" b="0">
                <a:cs typeface="仿宋_GB2312" charset="0"/>
              </a:rPr>
              <a:t>第</a:t>
            </a:r>
            <a:r>
              <a:rPr lang="en-US" sz="2400" b="0">
                <a:latin typeface="Times New Roman" panose="02020603050405020304" pitchFamily="18" charset="0"/>
                <a:cs typeface="仿宋_GB2312" charset="0"/>
              </a:rPr>
              <a:t>1</a:t>
            </a:r>
            <a:r>
              <a:rPr lang="zh-CN" sz="2400" b="0">
                <a:cs typeface="仿宋_GB2312" charset="0"/>
              </a:rPr>
              <a:t>空</a:t>
            </a:r>
            <a:r>
              <a:rPr lang="en-US" sz="2400" b="0">
                <a:latin typeface="Times New Roman" panose="02020603050405020304" pitchFamily="18" charset="0"/>
                <a:cs typeface="仿宋_GB2312" charset="0"/>
              </a:rPr>
              <a:t>]</a:t>
            </a:r>
            <a:endParaRPr lang="zh-CN" altLang="en-US" sz="2400"/>
          </a:p>
        </p:txBody>
      </p:sp>
      <p:sp>
        <p:nvSpPr>
          <p:cNvPr id="2" name="文本框 1"/>
          <p:cNvSpPr txBox="1"/>
          <p:nvPr/>
        </p:nvSpPr>
        <p:spPr>
          <a:xfrm>
            <a:off x="5814695" y="2727325"/>
            <a:ext cx="817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3" name="文本框 2"/>
          <p:cNvSpPr txBox="1"/>
          <p:nvPr/>
        </p:nvSpPr>
        <p:spPr>
          <a:xfrm>
            <a:off x="4722495" y="3274695"/>
            <a:ext cx="827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试触</a:t>
            </a:r>
            <a:endParaRPr lang="zh-CN" altLang="en-US" sz="2400" b="0">
              <a:solidFill>
                <a:srgbClr val="FF0000"/>
              </a:solidFill>
              <a:ea typeface="宋体" panose="02010600030101010101" pitchFamily="2" charset="-122"/>
            </a:endParaRPr>
          </a:p>
        </p:txBody>
      </p:sp>
      <p:sp>
        <p:nvSpPr>
          <p:cNvPr id="4" name="文本框 3"/>
          <p:cNvSpPr txBox="1"/>
          <p:nvPr/>
        </p:nvSpPr>
        <p:spPr>
          <a:xfrm>
            <a:off x="7734300" y="3841750"/>
            <a:ext cx="8362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调零</a:t>
            </a:r>
            <a:endParaRPr lang="zh-CN" altLang="en-US" sz="2400" b="0">
              <a:solidFill>
                <a:srgbClr val="FF0000"/>
              </a:solidFill>
              <a:ea typeface="宋体" panose="02010600030101010101" pitchFamily="2" charset="-122"/>
            </a:endParaRPr>
          </a:p>
        </p:txBody>
      </p:sp>
      <p:sp>
        <p:nvSpPr>
          <p:cNvPr id="5" name="文本框 4"/>
          <p:cNvSpPr txBox="1"/>
          <p:nvPr/>
        </p:nvSpPr>
        <p:spPr>
          <a:xfrm>
            <a:off x="6212840" y="4374515"/>
            <a:ext cx="18218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阻值最大处</a:t>
            </a:r>
            <a:endParaRPr lang="zh-CN" altLang="en-US" sz="2400" b="0">
              <a:solidFill>
                <a:srgbClr val="FF0000"/>
              </a:solidFill>
              <a:ea typeface="宋体" panose="02010600030101010101" pitchFamily="2" charset="-122"/>
            </a:endParaRPr>
          </a:p>
        </p:txBody>
      </p:sp>
      <p:grpSp>
        <p:nvGrpSpPr>
          <p:cNvPr id="6" name="组合 5"/>
          <p:cNvGrpSpPr/>
          <p:nvPr/>
        </p:nvGrpSpPr>
        <p:grpSpPr>
          <a:xfrm>
            <a:off x="1036320" y="1638935"/>
            <a:ext cx="5227320" cy="737235"/>
            <a:chOff x="1053" y="1515"/>
            <a:chExt cx="8232" cy="1161"/>
          </a:xfrm>
        </p:grpSpPr>
        <p:sp>
          <p:nvSpPr>
            <p:cNvPr id="20481" name="文本框 4"/>
            <p:cNvSpPr txBox="1"/>
            <p:nvPr/>
          </p:nvSpPr>
          <p:spPr>
            <a:xfrm>
              <a:off x="4737" y="1515"/>
              <a:ext cx="454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实验前注意事项</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46" name="组合 45"/>
            <p:cNvGrpSpPr/>
            <p:nvPr/>
          </p:nvGrpSpPr>
          <p:grpSpPr>
            <a:xfrm>
              <a:off x="1053" y="1820"/>
              <a:ext cx="3522" cy="822"/>
              <a:chOff x="1073" y="1873"/>
              <a:chExt cx="3522" cy="822"/>
            </a:xfrm>
          </p:grpSpPr>
          <p:pic>
            <p:nvPicPr>
              <p:cNvPr id="47" name="图片 46" descr="方块小标4字标"/>
              <p:cNvPicPr>
                <a:picLocks noChangeAspect="1"/>
              </p:cNvPicPr>
              <p:nvPr/>
            </p:nvPicPr>
            <p:blipFill>
              <a:blip r:embed="rId1"/>
              <a:stretch>
                <a:fillRect/>
              </a:stretch>
            </p:blipFill>
            <p:spPr>
              <a:xfrm>
                <a:off x="1093" y="1893"/>
                <a:ext cx="3502" cy="748"/>
              </a:xfrm>
              <a:prstGeom prst="rect">
                <a:avLst/>
              </a:prstGeom>
            </p:spPr>
          </p:pic>
          <p:sp>
            <p:nvSpPr>
              <p:cNvPr id="48" name="文本框 47"/>
              <p:cNvSpPr txBox="1"/>
              <p:nvPr/>
            </p:nvSpPr>
            <p:spPr>
              <a:xfrm>
                <a:off x="1073" y="18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4</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55700" y="2309495"/>
            <a:ext cx="8795385"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闭合开关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电表指针反向偏转</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宋体" panose="02010600030101010101" pitchFamily="2" charset="-122"/>
              </a:rPr>
              <a:t>① </a:t>
            </a:r>
            <a:r>
              <a:rPr lang="zh-CN" sz="2400" b="0">
                <a:latin typeface="宋体" panose="02010600030101010101" pitchFamily="2" charset="-122"/>
                <a:ea typeface="宋体" panose="02010600030101010101" pitchFamily="2" charset="-122"/>
                <a:cs typeface="宋体" panose="02010600030101010101" pitchFamily="2" charset="-122"/>
              </a:rPr>
              <a:t>原因：电表正负接线柱接反</a:t>
            </a:r>
            <a:r>
              <a:rPr lang="en-US" sz="2400" b="0">
                <a:latin typeface="宋体" panose="02010600030101010101" pitchFamily="2" charset="-122"/>
                <a:ea typeface="宋体" panose="02010600030101010101" pitchFamily="2" charset="-122"/>
                <a:cs typeface="宋体" panose="02010600030101010101" pitchFamily="2" charset="-122"/>
              </a:rPr>
              <a:t>②</a:t>
            </a:r>
            <a:r>
              <a:rPr lang="en-US" sz="2400" b="0">
                <a:latin typeface="Times New Roman" panose="02020603050405020304" pitchFamily="18" charset="0"/>
                <a:cs typeface="Times New Roman" panose="02020603050405020304" pitchFamily="18" charset="0"/>
              </a:rPr>
              <a:t> </a:t>
            </a:r>
            <a:r>
              <a:rPr lang="zh-CN" sz="2400" b="0">
                <a:ea typeface="宋体" panose="02010600030101010101" pitchFamily="2" charset="-122"/>
              </a:rPr>
              <a:t>改正的操作：断开开关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将电表正负接线柱上的导线对调</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闭合开关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电表指针偏转较小</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移动滑片</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指针偏转仍很小</a:t>
            </a:r>
            <a:endParaRPr lang="en-US" sz="2400" b="0">
              <a:latin typeface="宋体" panose="02010600030101010101" pitchFamily="2" charset="-122"/>
              <a:cs typeface="Times New Roman" panose="02020603050405020304" pitchFamily="18" charset="0"/>
            </a:endParaRPr>
          </a:p>
          <a:p>
            <a:pPr indent="0" fontAlgn="auto">
              <a:lnSpc>
                <a:spcPct val="150000"/>
              </a:lnSpc>
            </a:pPr>
            <a:r>
              <a:rPr lang="en-US" sz="2400" b="0">
                <a:latin typeface="宋体" panose="02010600030101010101" pitchFamily="2" charset="-122"/>
                <a:ea typeface="宋体" panose="02010600030101010101" pitchFamily="2" charset="-122"/>
                <a:cs typeface="宋体" panose="02010600030101010101" pitchFamily="2" charset="-122"/>
              </a:rPr>
              <a:t>① </a:t>
            </a:r>
            <a:r>
              <a:rPr lang="zh-CN" sz="2400" b="0">
                <a:latin typeface="宋体" panose="02010600030101010101" pitchFamily="2" charset="-122"/>
                <a:ea typeface="宋体" panose="02010600030101010101" pitchFamily="2" charset="-122"/>
                <a:cs typeface="宋体" panose="02010600030101010101" pitchFamily="2" charset="-122"/>
              </a:rPr>
              <a:t>原因：电表接入的量程太大</a:t>
            </a:r>
            <a:r>
              <a:rPr lang="en-US" sz="2400" b="0">
                <a:latin typeface="宋体" panose="02010600030101010101" pitchFamily="2" charset="-122"/>
                <a:ea typeface="宋体" panose="02010600030101010101" pitchFamily="2" charset="-122"/>
                <a:cs typeface="宋体" panose="02010600030101010101" pitchFamily="2" charset="-122"/>
              </a:rPr>
              <a:t>②</a:t>
            </a:r>
            <a:r>
              <a:rPr lang="en-US" sz="2400" b="0">
                <a:latin typeface="Times New Roman" panose="02020603050405020304" pitchFamily="18" charset="0"/>
                <a:cs typeface="Times New Roman" panose="02020603050405020304" pitchFamily="18" charset="0"/>
              </a:rPr>
              <a:t> </a:t>
            </a:r>
            <a:r>
              <a:rPr lang="zh-CN" sz="2400" b="0">
                <a:ea typeface="宋体" panose="02010600030101010101" pitchFamily="2" charset="-122"/>
              </a:rPr>
              <a:t>改正的操作：断开开关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改接小量程</a:t>
            </a:r>
            <a:endParaRPr lang="zh-CN" altLang="en-US" sz="2400"/>
          </a:p>
        </p:txBody>
      </p:sp>
      <p:grpSp>
        <p:nvGrpSpPr>
          <p:cNvPr id="2" name="组合 1"/>
          <p:cNvGrpSpPr/>
          <p:nvPr/>
        </p:nvGrpSpPr>
        <p:grpSpPr>
          <a:xfrm>
            <a:off x="1196340" y="1461135"/>
            <a:ext cx="9654540" cy="737235"/>
            <a:chOff x="1053" y="1119"/>
            <a:chExt cx="15204" cy="1161"/>
          </a:xfrm>
        </p:grpSpPr>
        <p:sp>
          <p:nvSpPr>
            <p:cNvPr id="20481" name="文本框 4"/>
            <p:cNvSpPr txBox="1"/>
            <p:nvPr/>
          </p:nvSpPr>
          <p:spPr>
            <a:xfrm>
              <a:off x="4837" y="1119"/>
              <a:ext cx="11420" cy="1161"/>
            </a:xfrm>
            <a:prstGeom prst="rect">
              <a:avLst/>
            </a:prstGeom>
            <a:noFill/>
            <a:ln w="9525">
              <a:noFill/>
            </a:ln>
          </p:spPr>
          <p:txBody>
            <a:bodyPr wrap="square" anchor="t">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闭合开关后电表指针异常偏转的原因及改进</a:t>
              </a:r>
              <a:endParaRPr lang="zh-CN" altLang="en-US"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46" name="组合 45"/>
            <p:cNvGrpSpPr/>
            <p:nvPr/>
          </p:nvGrpSpPr>
          <p:grpSpPr>
            <a:xfrm>
              <a:off x="1053" y="1360"/>
              <a:ext cx="3522" cy="822"/>
              <a:chOff x="1073" y="1873"/>
              <a:chExt cx="3522" cy="822"/>
            </a:xfrm>
          </p:grpSpPr>
          <p:pic>
            <p:nvPicPr>
              <p:cNvPr id="47" name="图片 46" descr="方块小标4字标"/>
              <p:cNvPicPr>
                <a:picLocks noChangeAspect="1"/>
              </p:cNvPicPr>
              <p:nvPr/>
            </p:nvPicPr>
            <p:blipFill>
              <a:blip r:embed="rId1"/>
              <a:stretch>
                <a:fillRect/>
              </a:stretch>
            </p:blipFill>
            <p:spPr>
              <a:xfrm>
                <a:off x="1093" y="1893"/>
                <a:ext cx="3502" cy="748"/>
              </a:xfrm>
              <a:prstGeom prst="rect">
                <a:avLst/>
              </a:prstGeom>
            </p:spPr>
          </p:pic>
          <p:sp>
            <p:nvSpPr>
              <p:cNvPr id="48" name="文本框 47"/>
              <p:cNvSpPr txBox="1"/>
              <p:nvPr/>
            </p:nvSpPr>
            <p:spPr>
              <a:xfrm>
                <a:off x="1073" y="18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5</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9980" y="2122805"/>
            <a:ext cx="10335260" cy="286131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sym typeface="+mn-ea"/>
              </a:rPr>
              <a:t>(3)</a:t>
            </a:r>
            <a:r>
              <a:rPr lang="zh-CN" sz="2400">
                <a:ea typeface="宋体" panose="02010600030101010101" pitchFamily="2" charset="-122"/>
                <a:sym typeface="+mn-ea"/>
              </a:rPr>
              <a:t>闭合开关</a:t>
            </a:r>
            <a:r>
              <a:rPr lang="zh-CN"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电表指针偏转幅度超过最大刻度线</a:t>
            </a:r>
            <a:endParaRPr lang="en-US" sz="2400">
              <a:latin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宋体" panose="02010600030101010101" pitchFamily="2" charset="-122"/>
                <a:ea typeface="宋体" panose="02010600030101010101" pitchFamily="2" charset="-122"/>
                <a:cs typeface="Times New Roman" panose="02020603050405020304" pitchFamily="18" charset="0"/>
                <a:sym typeface="+mn-ea"/>
              </a:rPr>
              <a:t>①</a:t>
            </a:r>
            <a:r>
              <a:rPr lang="en-US" sz="2400">
                <a:latin typeface="Times New Roman" panose="02020603050405020304" pitchFamily="18" charset="0"/>
                <a:cs typeface="Times New Roman" panose="02020603050405020304" pitchFamily="18" charset="0"/>
                <a:sym typeface="+mn-ea"/>
              </a:rPr>
              <a:t> </a:t>
            </a:r>
            <a:r>
              <a:rPr lang="zh-CN" sz="2400">
                <a:ea typeface="宋体" panose="02010600030101010101" pitchFamily="2" charset="-122"/>
                <a:sym typeface="+mn-ea"/>
              </a:rPr>
              <a:t>原因：电表接入的量程太小</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或滑动变阻器接入电路的阻值过小</a:t>
            </a:r>
            <a:r>
              <a:rPr lang="en-US" sz="2400">
                <a:latin typeface="Times New Roman" panose="02020603050405020304" pitchFamily="18" charset="0"/>
                <a:ea typeface="宋体" panose="02010600030101010101" pitchFamily="2" charset="-122"/>
                <a:sym typeface="+mn-ea"/>
              </a:rPr>
              <a:t>)</a:t>
            </a:r>
            <a:r>
              <a:rPr lang="en-US" sz="2400">
                <a:latin typeface="Times New Roman" panose="02020603050405020304" pitchFamily="18" charset="0"/>
                <a:cs typeface="仿宋_GB2312" charset="0"/>
                <a:sym typeface="+mn-ea"/>
              </a:rPr>
              <a:t>[2015.25</a:t>
            </a:r>
            <a:r>
              <a:rPr lang="zh-CN" sz="2400">
                <a:cs typeface="仿宋_GB2312" charset="0"/>
                <a:sym typeface="+mn-ea"/>
              </a:rPr>
              <a:t>【进行实验与收集证据】</a:t>
            </a:r>
            <a:r>
              <a:rPr lang="en-US" sz="2400">
                <a:latin typeface="Times New Roman" panose="02020603050405020304" pitchFamily="18" charset="0"/>
                <a:cs typeface="仿宋_GB2312" charset="0"/>
                <a:sym typeface="+mn-ea"/>
              </a:rPr>
              <a:t>(1)]</a:t>
            </a:r>
            <a:endParaRPr lang="zh-CN" altLang="en-US" sz="2400"/>
          </a:p>
          <a:p>
            <a:pPr indent="0" fontAlgn="auto">
              <a:lnSpc>
                <a:spcPct val="150000"/>
              </a:lnSpc>
            </a:pPr>
            <a:r>
              <a:rPr lang="en-US" sz="2400" b="0">
                <a:latin typeface="宋体" panose="02010600030101010101" pitchFamily="2" charset="-122"/>
                <a:ea typeface="宋体" panose="02010600030101010101" pitchFamily="2" charset="-122"/>
                <a:cs typeface="Times New Roman" panose="02020603050405020304" pitchFamily="18" charset="0"/>
              </a:rPr>
              <a:t>②</a:t>
            </a:r>
            <a:r>
              <a:rPr lang="en-US" sz="2400" b="0">
                <a:latin typeface="Times New Roman" panose="02020603050405020304" pitchFamily="18" charset="0"/>
                <a:cs typeface="Times New Roman" panose="02020603050405020304" pitchFamily="18" charset="0"/>
              </a:rPr>
              <a:t> </a:t>
            </a:r>
            <a:r>
              <a:rPr lang="zh-CN" sz="2400" b="0">
                <a:ea typeface="宋体" panose="02010600030101010101" pitchFamily="2" charset="-122"/>
              </a:rPr>
              <a:t>改正的操作：断开开关</a:t>
            </a:r>
            <a:r>
              <a:rPr lang="zh-CN"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改接大量程</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或移动滑动变阻器滑片增大其接入电路的阻值</a:t>
            </a:r>
            <a:r>
              <a:rPr lang="en-US" sz="2400" b="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995680" y="1183005"/>
            <a:ext cx="5012055" cy="737235"/>
            <a:chOff x="1053" y="1119"/>
            <a:chExt cx="7893" cy="1161"/>
          </a:xfrm>
        </p:grpSpPr>
        <p:sp>
          <p:nvSpPr>
            <p:cNvPr id="20481" name="文本框 4"/>
            <p:cNvSpPr txBox="1"/>
            <p:nvPr/>
          </p:nvSpPr>
          <p:spPr>
            <a:xfrm>
              <a:off x="4837" y="1119"/>
              <a:ext cx="4109" cy="1161"/>
            </a:xfrm>
            <a:prstGeom prst="rect">
              <a:avLst/>
            </a:prstGeom>
            <a:noFill/>
            <a:ln w="9525">
              <a:noFill/>
            </a:ln>
          </p:spPr>
          <p:txBody>
            <a:bodyPr wrap="square" anchor="t">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电路故障分析</a:t>
              </a:r>
              <a:endParaRPr lang="zh-CN" altLang="en-US" sz="2800" dirty="0">
                <a:latin typeface="黑体" panose="02010609060101010101" pitchFamily="49" charset="-122"/>
                <a:ea typeface="黑体" panose="02010609060101010101" pitchFamily="49" charset="-122"/>
                <a:cs typeface="Times New Roman" panose="02020603050405020304" pitchFamily="18" charset="0"/>
              </a:endParaRPr>
            </a:p>
          </p:txBody>
        </p:sp>
        <p:grpSp>
          <p:nvGrpSpPr>
            <p:cNvPr id="46" name="组合 45"/>
            <p:cNvGrpSpPr/>
            <p:nvPr/>
          </p:nvGrpSpPr>
          <p:grpSpPr>
            <a:xfrm>
              <a:off x="1053" y="1360"/>
              <a:ext cx="3522" cy="822"/>
              <a:chOff x="1073" y="1873"/>
              <a:chExt cx="3522" cy="822"/>
            </a:xfrm>
          </p:grpSpPr>
          <p:pic>
            <p:nvPicPr>
              <p:cNvPr id="47" name="图片 46" descr="方块小标4字标"/>
              <p:cNvPicPr>
                <a:picLocks noChangeAspect="1"/>
              </p:cNvPicPr>
              <p:nvPr/>
            </p:nvPicPr>
            <p:blipFill>
              <a:blip r:embed="rId1"/>
              <a:stretch>
                <a:fillRect/>
              </a:stretch>
            </p:blipFill>
            <p:spPr>
              <a:xfrm>
                <a:off x="1093" y="1893"/>
                <a:ext cx="3502" cy="748"/>
              </a:xfrm>
              <a:prstGeom prst="rect">
                <a:avLst/>
              </a:prstGeom>
            </p:spPr>
          </p:pic>
          <p:sp>
            <p:nvSpPr>
              <p:cNvPr id="48" name="文本框 47"/>
              <p:cNvSpPr txBox="1"/>
              <p:nvPr/>
            </p:nvSpPr>
            <p:spPr>
              <a:xfrm>
                <a:off x="1073" y="1873"/>
                <a:ext cx="3502" cy="822"/>
              </a:xfrm>
              <a:prstGeom prst="rect">
                <a:avLst/>
              </a:prstGeom>
              <a:noFill/>
            </p:spPr>
            <p:txBody>
              <a:bodyPr wrap="square" rtlCol="0" anchor="t">
                <a:spAutoFit/>
              </a:bodyPr>
              <a:p>
                <a:r>
                  <a:rPr lang="zh-CN" altLang="en-US"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命   题  点   </a:t>
                </a:r>
                <a:r>
                  <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rPr>
                  <a:t>6</a:t>
                </a:r>
                <a:endParaRPr lang="en-US" altLang="zh-CN" sz="2800" b="1" dirty="0">
                  <a:solidFill>
                    <a:schemeClr val="tx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sp>
        <p:nvSpPr>
          <p:cNvPr id="102" name="文本框 101"/>
          <p:cNvSpPr txBox="1"/>
          <p:nvPr/>
        </p:nvSpPr>
        <p:spPr>
          <a:xfrm>
            <a:off x="843915" y="2908935"/>
            <a:ext cx="10556875" cy="2861310"/>
          </a:xfrm>
          <a:prstGeom prst="rect">
            <a:avLst/>
          </a:prstGeom>
          <a:noFill/>
          <a:ln w="9525">
            <a:noFill/>
          </a:ln>
        </p:spPr>
        <p:txBody>
          <a:bodyPr wrap="square">
            <a:spAutoFit/>
          </a:bodyPr>
          <a:p>
            <a:pPr indent="0" fontAlgn="auto">
              <a:lnSpc>
                <a:spcPct val="150000"/>
              </a:lnSpc>
            </a:pP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解决电路故障类问题的思路</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电表无故障</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(1)</a:t>
            </a:r>
            <a:r>
              <a:rPr lang="zh-CN"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根据电流表有无示数判断电路故障类型</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①</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电流表有示数：说明从电流表两接线柱到电源两极间的电路是通路．</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②</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电流表无示数：说明从电流表两接线柱到电源两极间某处断</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开</a:t>
            </a:r>
            <a:r>
              <a:rPr 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路或电压表串联在电路中．</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7" name="组合 6"/>
          <p:cNvGrpSpPr/>
          <p:nvPr/>
        </p:nvGrpSpPr>
        <p:grpSpPr>
          <a:xfrm>
            <a:off x="949960" y="2326005"/>
            <a:ext cx="1653540" cy="460375"/>
            <a:chOff x="1586" y="2158"/>
            <a:chExt cx="2604" cy="725"/>
          </a:xfrm>
        </p:grpSpPr>
        <p:pic>
          <p:nvPicPr>
            <p:cNvPr id="8" name="图片 7" descr="三级标1"/>
            <p:cNvPicPr>
              <a:picLocks noChangeAspect="1"/>
            </p:cNvPicPr>
            <p:nvPr/>
          </p:nvPicPr>
          <p:blipFill>
            <a:blip r:embed="rId2"/>
            <a:stretch>
              <a:fillRect/>
            </a:stretch>
          </p:blipFill>
          <p:spPr>
            <a:xfrm>
              <a:off x="1610" y="2204"/>
              <a:ext cx="2580" cy="636"/>
            </a:xfrm>
            <a:prstGeom prst="rect">
              <a:avLst/>
            </a:prstGeom>
          </p:spPr>
        </p:pic>
        <p:sp>
          <p:nvSpPr>
            <p:cNvPr id="9" name="文本框 8"/>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UNIT_TABLE_BEAUTIFY" val="smartTable{cf001d5f-a331-4fda-bb6e-5b25d9acc676}"/>
</p:tagLst>
</file>

<file path=ppt/tags/tag6.xml><?xml version="1.0" encoding="utf-8"?>
<p:tagLst xmlns:p="http://schemas.openxmlformats.org/presentationml/2006/main">
  <p:tag name="KSO_WM_UNIT_TABLE_BEAUTIFY" val="smartTable{b23ad1c0-db7a-4f17-8602-6c4e83270ccd}"/>
</p:tagLst>
</file>

<file path=ppt/tags/tag7.xml><?xml version="1.0" encoding="utf-8"?>
<p:tagLst xmlns:p="http://schemas.openxmlformats.org/presentationml/2006/main">
  <p:tag name="KSO_WM_UNIT_TABLE_BEAUTIFY" val="smartTable{1611df55-e94d-43eb-8684-59203a1bfd5a}"/>
</p:tagLst>
</file>

<file path=ppt/tags/tag8.xml><?xml version="1.0" encoding="utf-8"?>
<p:tagLst xmlns:p="http://schemas.openxmlformats.org/presentationml/2006/main">
  <p:tag name="KSO_WM_UNIT_TABLE_BEAUTIFY" val="smartTable{a2520b33-ab61-4eea-b347-a19170b68c9b}"/>
</p:tagLst>
</file>

<file path=ppt/tags/tag9.xml><?xml version="1.0" encoding="utf-8"?>
<p:tagLst xmlns:p="http://schemas.openxmlformats.org/presentationml/2006/main">
  <p:tag name="KSO_WM_UNIT_TABLE_BEAUTIFY" val="smartTable{1b22b23c-9799-49ce-a8b6-90afa230754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7993</Words>
  <Application>WPS 演示</Application>
  <PresentationFormat>宽屏</PresentationFormat>
  <Paragraphs>551</Paragraphs>
  <Slides>40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6</vt:i4>
      </vt:variant>
      <vt:variant>
        <vt:lpstr>幻灯片标题</vt:lpstr>
      </vt:variant>
      <vt:variant>
        <vt:i4>40</vt:i4>
      </vt:variant>
    </vt:vector>
  </HeadingPairs>
  <TitlesOfParts>
    <vt:vector size="57" baseType="lpstr">
      <vt:lpstr>Arial</vt:lpstr>
      <vt:lpstr>宋体</vt:lpstr>
      <vt:lpstr>Wingdings</vt:lpstr>
      <vt:lpstr>Times New Roman</vt:lpstr>
      <vt:lpstr>黑体</vt:lpstr>
      <vt:lpstr>微软雅黑</vt:lpstr>
      <vt:lpstr>仿宋_GB2312</vt:lpstr>
      <vt:lpstr>仿宋</vt:lpstr>
      <vt:lpstr>楷体_GB2312</vt:lpstr>
      <vt:lpstr>新宋体</vt:lpstr>
      <vt:lpstr>Office 主题</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